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0" roundtripDataSignature="AMtx7mh1gXxkcJndt6aCCNQi16V+OJLz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4F96D3-8A6A-460A-8B30-636F5347185D}">
  <a:tblStyle styleId="{854F96D3-8A6A-460A-8B30-636F5347185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5.png"/><Relationship Id="rId4" Type="http://schemas.openxmlformats.org/officeDocument/2006/relationships/image" Target="../media/image5.png"/><Relationship Id="rId11" Type="http://schemas.openxmlformats.org/officeDocument/2006/relationships/image" Target="../media/image11.png"/><Relationship Id="rId10" Type="http://schemas.openxmlformats.org/officeDocument/2006/relationships/image" Target="../media/image4.png"/><Relationship Id="rId12" Type="http://schemas.openxmlformats.org/officeDocument/2006/relationships/image" Target="../media/image6.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1.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7.png"/><Relationship Id="rId4" Type="http://schemas.openxmlformats.org/officeDocument/2006/relationships/image" Target="../media/image20.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20.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5.png"/><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40.png"/><Relationship Id="rId7" Type="http://schemas.openxmlformats.org/officeDocument/2006/relationships/image" Target="../media/image23.png"/><Relationship Id="rId8"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7.png"/><Relationship Id="rId4" Type="http://schemas.openxmlformats.org/officeDocument/2006/relationships/image" Target="../media/image5.png"/><Relationship Id="rId11" Type="http://schemas.openxmlformats.org/officeDocument/2006/relationships/image" Target="../media/image53.png"/><Relationship Id="rId10" Type="http://schemas.openxmlformats.org/officeDocument/2006/relationships/image" Target="../media/image50.png"/><Relationship Id="rId12" Type="http://schemas.openxmlformats.org/officeDocument/2006/relationships/image" Target="../media/image1.png"/><Relationship Id="rId9" Type="http://schemas.openxmlformats.org/officeDocument/2006/relationships/image" Target="../media/image52.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7.png"/><Relationship Id="rId4" Type="http://schemas.openxmlformats.org/officeDocument/2006/relationships/image" Target="../media/image7.png"/><Relationship Id="rId5" Type="http://schemas.openxmlformats.org/officeDocument/2006/relationships/image" Target="../media/image20.png"/><Relationship Id="rId6" Type="http://schemas.openxmlformats.org/officeDocument/2006/relationships/image" Target="../media/image8.png"/><Relationship Id="rId7"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5.png"/><Relationship Id="rId4" Type="http://schemas.openxmlformats.org/officeDocument/2006/relationships/image" Target="../media/image13.png"/><Relationship Id="rId5"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7.png"/><Relationship Id="rId4" Type="http://schemas.openxmlformats.org/officeDocument/2006/relationships/image" Target="../media/image12.png"/><Relationship Id="rId5" Type="http://schemas.openxmlformats.org/officeDocument/2006/relationships/image" Target="../media/image22.png"/><Relationship Id="rId6" Type="http://schemas.openxmlformats.org/officeDocument/2006/relationships/image" Target="../media/image9.png"/><Relationship Id="rId7"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5.png"/><Relationship Id="rId4"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7.png"/><Relationship Id="rId4" Type="http://schemas.openxmlformats.org/officeDocument/2006/relationships/image" Target="../media/image27.jpg"/><Relationship Id="rId5" Type="http://schemas.openxmlformats.org/officeDocument/2006/relationships/image" Target="../media/image31.png"/><Relationship Id="rId6" Type="http://schemas.openxmlformats.org/officeDocument/2006/relationships/image" Target="../media/image36.jpg"/><Relationship Id="rId7" Type="http://schemas.openxmlformats.org/officeDocument/2006/relationships/image" Target="../media/image18.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5.png"/><Relationship Id="rId4" Type="http://schemas.openxmlformats.org/officeDocument/2006/relationships/image" Target="../media/image34.png"/><Relationship Id="rId5" Type="http://schemas.openxmlformats.org/officeDocument/2006/relationships/image" Target="../media/image6.png"/><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7.png"/><Relationship Id="rId4" Type="http://schemas.openxmlformats.org/officeDocument/2006/relationships/image" Target="../media/image45.png"/><Relationship Id="rId5" Type="http://schemas.openxmlformats.org/officeDocument/2006/relationships/image" Target="../media/image28.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5.png"/><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40.png"/><Relationship Id="rId7" Type="http://schemas.openxmlformats.org/officeDocument/2006/relationships/image" Target="../media/image23.png"/><Relationship Id="rId8"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85" name="Google Shape;85;p1"/>
          <p:cNvSpPr/>
          <p:nvPr/>
        </p:nvSpPr>
        <p:spPr>
          <a:xfrm rot="-7205956">
            <a:off x="9301310" y="-3599748"/>
            <a:ext cx="9256895" cy="9256895"/>
          </a:xfrm>
          <a:custGeom>
            <a:rect b="b" l="l" r="r" t="t"/>
            <a:pathLst>
              <a:path extrusionOk="0" h="9256895" w="9256895">
                <a:moveTo>
                  <a:pt x="0" y="0"/>
                </a:moveTo>
                <a:lnTo>
                  <a:pt x="9256896" y="0"/>
                </a:lnTo>
                <a:lnTo>
                  <a:pt x="9256896" y="9256896"/>
                </a:lnTo>
                <a:lnTo>
                  <a:pt x="0" y="9256896"/>
                </a:lnTo>
                <a:lnTo>
                  <a:pt x="0" y="0"/>
                </a:lnTo>
                <a:close/>
              </a:path>
            </a:pathLst>
          </a:custGeom>
          <a:blipFill rotWithShape="1">
            <a:blip r:embed="rId4">
              <a:alphaModFix/>
            </a:blip>
            <a:stretch>
              <a:fillRect b="0" l="0" r="0" t="0"/>
            </a:stretch>
          </a:blipFill>
          <a:ln>
            <a:noFill/>
          </a:ln>
        </p:spPr>
      </p:sp>
      <p:sp>
        <p:nvSpPr>
          <p:cNvPr id="86" name="Google Shape;86;p1"/>
          <p:cNvSpPr/>
          <p:nvPr/>
        </p:nvSpPr>
        <p:spPr>
          <a:xfrm rot="-1225895">
            <a:off x="10575274" y="4753124"/>
            <a:ext cx="9387083" cy="7955553"/>
          </a:xfrm>
          <a:custGeom>
            <a:rect b="b" l="l" r="r" t="t"/>
            <a:pathLst>
              <a:path extrusionOk="0" h="7955553" w="9387083">
                <a:moveTo>
                  <a:pt x="0" y="0"/>
                </a:moveTo>
                <a:lnTo>
                  <a:pt x="9387083" y="0"/>
                </a:lnTo>
                <a:lnTo>
                  <a:pt x="9387083" y="7955552"/>
                </a:lnTo>
                <a:lnTo>
                  <a:pt x="0" y="7955552"/>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11859032" y="6440865"/>
            <a:ext cx="2922498" cy="2232058"/>
          </a:xfrm>
          <a:custGeom>
            <a:rect b="b" l="l" r="r" t="t"/>
            <a:pathLst>
              <a:path extrusionOk="0" h="2232058" w="2922498">
                <a:moveTo>
                  <a:pt x="0" y="0"/>
                </a:moveTo>
                <a:lnTo>
                  <a:pt x="2922498" y="0"/>
                </a:lnTo>
                <a:lnTo>
                  <a:pt x="2922498" y="2232058"/>
                </a:lnTo>
                <a:lnTo>
                  <a:pt x="0" y="2232058"/>
                </a:lnTo>
                <a:lnTo>
                  <a:pt x="0" y="0"/>
                </a:lnTo>
                <a:close/>
              </a:path>
            </a:pathLst>
          </a:custGeom>
          <a:blipFill rotWithShape="1">
            <a:blip r:embed="rId6">
              <a:alphaModFix/>
            </a:blip>
            <a:stretch>
              <a:fillRect b="0" l="0" r="0" t="0"/>
            </a:stretch>
          </a:blipFill>
          <a:ln>
            <a:noFill/>
          </a:ln>
        </p:spPr>
      </p:sp>
      <p:sp>
        <p:nvSpPr>
          <p:cNvPr id="88" name="Google Shape;88;p1"/>
          <p:cNvSpPr/>
          <p:nvPr/>
        </p:nvSpPr>
        <p:spPr>
          <a:xfrm>
            <a:off x="12169536" y="773966"/>
            <a:ext cx="2864064" cy="2534697"/>
          </a:xfrm>
          <a:custGeom>
            <a:rect b="b" l="l" r="r" t="t"/>
            <a:pathLst>
              <a:path extrusionOk="0" h="2534697" w="2864064">
                <a:moveTo>
                  <a:pt x="0" y="0"/>
                </a:moveTo>
                <a:lnTo>
                  <a:pt x="2864064" y="0"/>
                </a:lnTo>
                <a:lnTo>
                  <a:pt x="2864064" y="2534697"/>
                </a:lnTo>
                <a:lnTo>
                  <a:pt x="0" y="2534697"/>
                </a:lnTo>
                <a:lnTo>
                  <a:pt x="0" y="0"/>
                </a:lnTo>
                <a:close/>
              </a:path>
            </a:pathLst>
          </a:custGeom>
          <a:blipFill rotWithShape="1">
            <a:blip r:embed="rId7">
              <a:alphaModFix/>
            </a:blip>
            <a:stretch>
              <a:fillRect b="0" l="0" r="0" t="0"/>
            </a:stretch>
          </a:blipFill>
          <a:ln>
            <a:noFill/>
          </a:ln>
        </p:spPr>
      </p:sp>
      <p:sp>
        <p:nvSpPr>
          <p:cNvPr id="89" name="Google Shape;89;p1"/>
          <p:cNvSpPr/>
          <p:nvPr/>
        </p:nvSpPr>
        <p:spPr>
          <a:xfrm rot="-428134">
            <a:off x="-4466178" y="-3555137"/>
            <a:ext cx="14437104" cy="7110274"/>
          </a:xfrm>
          <a:custGeom>
            <a:rect b="b" l="l" r="r" t="t"/>
            <a:pathLst>
              <a:path extrusionOk="0" h="7110274" w="14437104">
                <a:moveTo>
                  <a:pt x="0" y="0"/>
                </a:moveTo>
                <a:lnTo>
                  <a:pt x="14437105" y="0"/>
                </a:lnTo>
                <a:lnTo>
                  <a:pt x="14437105" y="7110274"/>
                </a:lnTo>
                <a:lnTo>
                  <a:pt x="0" y="7110274"/>
                </a:lnTo>
                <a:lnTo>
                  <a:pt x="0" y="0"/>
                </a:lnTo>
                <a:close/>
              </a:path>
            </a:pathLst>
          </a:custGeom>
          <a:blipFill rotWithShape="1">
            <a:blip r:embed="rId8">
              <a:alphaModFix/>
            </a:blip>
            <a:stretch>
              <a:fillRect b="0" l="0" r="0" t="0"/>
            </a:stretch>
          </a:blipFill>
          <a:ln>
            <a:noFill/>
          </a:ln>
        </p:spPr>
      </p:sp>
      <p:sp>
        <p:nvSpPr>
          <p:cNvPr id="90" name="Google Shape;90;p1"/>
          <p:cNvSpPr/>
          <p:nvPr/>
        </p:nvSpPr>
        <p:spPr>
          <a:xfrm rot="-722349">
            <a:off x="-648211" y="1160059"/>
            <a:ext cx="4027537" cy="3086100"/>
          </a:xfrm>
          <a:custGeom>
            <a:rect b="b" l="l" r="r" t="t"/>
            <a:pathLst>
              <a:path extrusionOk="0" h="3086100" w="4027537">
                <a:moveTo>
                  <a:pt x="0" y="0"/>
                </a:moveTo>
                <a:lnTo>
                  <a:pt x="4027537" y="0"/>
                </a:lnTo>
                <a:lnTo>
                  <a:pt x="4027537" y="3086100"/>
                </a:lnTo>
                <a:lnTo>
                  <a:pt x="0" y="3086100"/>
                </a:lnTo>
                <a:lnTo>
                  <a:pt x="0" y="0"/>
                </a:lnTo>
                <a:close/>
              </a:path>
            </a:pathLst>
          </a:custGeom>
          <a:blipFill rotWithShape="1">
            <a:blip r:embed="rId9">
              <a:alphaModFix/>
            </a:blip>
            <a:stretch>
              <a:fillRect b="0" l="0" r="0" t="0"/>
            </a:stretch>
          </a:blipFill>
          <a:ln>
            <a:noFill/>
          </a:ln>
        </p:spPr>
      </p:sp>
      <p:sp>
        <p:nvSpPr>
          <p:cNvPr id="91" name="Google Shape;91;p1"/>
          <p:cNvSpPr/>
          <p:nvPr/>
        </p:nvSpPr>
        <p:spPr>
          <a:xfrm rot="72031">
            <a:off x="-1189725" y="7381191"/>
            <a:ext cx="14437104" cy="7110274"/>
          </a:xfrm>
          <a:custGeom>
            <a:rect b="b" l="l" r="r" t="t"/>
            <a:pathLst>
              <a:path extrusionOk="0" h="7110274" w="14437104">
                <a:moveTo>
                  <a:pt x="0" y="0"/>
                </a:moveTo>
                <a:lnTo>
                  <a:pt x="14437105" y="0"/>
                </a:lnTo>
                <a:lnTo>
                  <a:pt x="14437105" y="7110274"/>
                </a:lnTo>
                <a:lnTo>
                  <a:pt x="0" y="7110274"/>
                </a:lnTo>
                <a:lnTo>
                  <a:pt x="0" y="0"/>
                </a:lnTo>
                <a:close/>
              </a:path>
            </a:pathLst>
          </a:custGeom>
          <a:blipFill rotWithShape="1">
            <a:blip r:embed="rId10">
              <a:alphaModFix/>
            </a:blip>
            <a:stretch>
              <a:fillRect b="0" l="0" r="0" t="0"/>
            </a:stretch>
          </a:blipFill>
          <a:ln>
            <a:noFill/>
          </a:ln>
        </p:spPr>
      </p:sp>
      <p:sp>
        <p:nvSpPr>
          <p:cNvPr id="92" name="Google Shape;92;p1"/>
          <p:cNvSpPr/>
          <p:nvPr/>
        </p:nvSpPr>
        <p:spPr>
          <a:xfrm>
            <a:off x="0" y="5788540"/>
            <a:ext cx="5504749" cy="4114800"/>
          </a:xfrm>
          <a:custGeom>
            <a:rect b="b" l="l" r="r" t="t"/>
            <a:pathLst>
              <a:path extrusionOk="0" h="4114800" w="5504749">
                <a:moveTo>
                  <a:pt x="0" y="0"/>
                </a:moveTo>
                <a:lnTo>
                  <a:pt x="5504749" y="0"/>
                </a:lnTo>
                <a:lnTo>
                  <a:pt x="5504749" y="4114800"/>
                </a:lnTo>
                <a:lnTo>
                  <a:pt x="0" y="4114800"/>
                </a:lnTo>
                <a:lnTo>
                  <a:pt x="0" y="0"/>
                </a:lnTo>
                <a:close/>
              </a:path>
            </a:pathLst>
          </a:custGeom>
          <a:blipFill rotWithShape="1">
            <a:blip r:embed="rId11">
              <a:alphaModFix/>
            </a:blip>
            <a:stretch>
              <a:fillRect b="0" l="0" r="0" t="0"/>
            </a:stretch>
          </a:blipFill>
          <a:ln>
            <a:noFill/>
          </a:ln>
        </p:spPr>
      </p:sp>
      <p:sp>
        <p:nvSpPr>
          <p:cNvPr id="93" name="Google Shape;93;p1"/>
          <p:cNvSpPr txBox="1"/>
          <p:nvPr/>
        </p:nvSpPr>
        <p:spPr>
          <a:xfrm>
            <a:off x="1778626" y="3318269"/>
            <a:ext cx="14730748" cy="42386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000000"/>
                </a:solidFill>
                <a:latin typeface="Arial"/>
                <a:ea typeface="Arial"/>
                <a:cs typeface="Arial"/>
                <a:sym typeface="Arial"/>
              </a:rPr>
              <a:t>REVIEW JURNAL INTERNASIONAL TENTANG PEMBELAJARAN BERDIFERENSIASI PADA PEMBELAJARAN MATEMATIKA</a:t>
            </a:r>
            <a:endParaRPr/>
          </a:p>
          <a:p>
            <a:pPr indent="0" lvl="0" marL="0" marR="0" rtl="0" algn="ctr">
              <a:lnSpc>
                <a:spcPct val="140000"/>
              </a:lnSpc>
              <a:spcBef>
                <a:spcPts val="0"/>
              </a:spcBef>
              <a:spcAft>
                <a:spcPts val="0"/>
              </a:spcAft>
              <a:buNone/>
            </a:pPr>
            <a:r>
              <a:t/>
            </a:r>
            <a:endParaRPr b="0" i="0" sz="6000" u="none" cap="none" strike="noStrike">
              <a:solidFill>
                <a:srgbClr val="000000"/>
              </a:solidFill>
              <a:latin typeface="Arial"/>
              <a:ea typeface="Arial"/>
              <a:cs typeface="Arial"/>
              <a:sym typeface="Arial"/>
            </a:endParaRPr>
          </a:p>
        </p:txBody>
      </p:sp>
      <p:sp>
        <p:nvSpPr>
          <p:cNvPr id="94" name="Google Shape;94;p1"/>
          <p:cNvSpPr/>
          <p:nvPr/>
        </p:nvSpPr>
        <p:spPr>
          <a:xfrm rot="-1369887">
            <a:off x="3452492" y="1803495"/>
            <a:ext cx="1971757" cy="1799228"/>
          </a:xfrm>
          <a:custGeom>
            <a:rect b="b" l="l" r="r" t="t"/>
            <a:pathLst>
              <a:path extrusionOk="0" h="1799228" w="1971757">
                <a:moveTo>
                  <a:pt x="0" y="0"/>
                </a:moveTo>
                <a:lnTo>
                  <a:pt x="1971756" y="0"/>
                </a:lnTo>
                <a:lnTo>
                  <a:pt x="1971756" y="1799228"/>
                </a:lnTo>
                <a:lnTo>
                  <a:pt x="0" y="1799228"/>
                </a:lnTo>
                <a:lnTo>
                  <a:pt x="0" y="0"/>
                </a:lnTo>
                <a:close/>
              </a:path>
            </a:pathLst>
          </a:custGeom>
          <a:blipFill rotWithShape="1">
            <a:blip r:embed="rId12">
              <a:alphaModFix/>
            </a:blip>
            <a:stretch>
              <a:fillRect b="0" l="0" r="0" t="0"/>
            </a:stretch>
          </a:blipFill>
          <a:ln>
            <a:noFill/>
          </a:ln>
        </p:spPr>
      </p:sp>
      <p:sp>
        <p:nvSpPr>
          <p:cNvPr id="95" name="Google Shape;95;p1"/>
          <p:cNvSpPr txBox="1"/>
          <p:nvPr/>
        </p:nvSpPr>
        <p:spPr>
          <a:xfrm>
            <a:off x="8581535" y="9277350"/>
            <a:ext cx="9572741" cy="757100"/>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4317" u="none" cap="none" strike="noStrike">
                <a:solidFill>
                  <a:srgbClr val="000000"/>
                </a:solidFill>
                <a:latin typeface="Arial"/>
                <a:ea typeface="Arial"/>
                <a:cs typeface="Arial"/>
                <a:sym typeface="Arial"/>
              </a:rPr>
              <a:t>Pembelajaran yang berpusat pada peserta didik</a:t>
            </a:r>
            <a:endParaRPr/>
          </a:p>
        </p:txBody>
      </p:sp>
      <p:sp>
        <p:nvSpPr>
          <p:cNvPr id="96" name="Google Shape;96;p1"/>
          <p:cNvSpPr txBox="1"/>
          <p:nvPr/>
        </p:nvSpPr>
        <p:spPr>
          <a:xfrm>
            <a:off x="4357630" y="6473632"/>
            <a:ext cx="9572741" cy="757100"/>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0" i="0" lang="en-US" sz="4317" u="none" cap="none" strike="noStrike">
                <a:solidFill>
                  <a:srgbClr val="000000"/>
                </a:solidFill>
                <a:latin typeface="Arial"/>
                <a:ea typeface="Arial"/>
                <a:cs typeface="Arial"/>
                <a:sym typeface="Arial"/>
              </a:rPr>
              <a:t>kelompok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192" name="Google Shape;192;p10"/>
          <p:cNvSpPr/>
          <p:nvPr/>
        </p:nvSpPr>
        <p:spPr>
          <a:xfrm>
            <a:off x="-3878" y="9400264"/>
            <a:ext cx="10376693" cy="886736"/>
          </a:xfrm>
          <a:custGeom>
            <a:rect b="b" l="l" r="r" t="t"/>
            <a:pathLst>
              <a:path extrusionOk="0" h="886736" w="10376693">
                <a:moveTo>
                  <a:pt x="0" y="0"/>
                </a:moveTo>
                <a:lnTo>
                  <a:pt x="10376693" y="0"/>
                </a:lnTo>
                <a:lnTo>
                  <a:pt x="10376693" y="886736"/>
                </a:lnTo>
                <a:lnTo>
                  <a:pt x="0" y="886736"/>
                </a:lnTo>
                <a:lnTo>
                  <a:pt x="0" y="0"/>
                </a:lnTo>
                <a:close/>
              </a:path>
            </a:pathLst>
          </a:custGeom>
          <a:blipFill rotWithShape="1">
            <a:blip r:embed="rId4">
              <a:alphaModFix/>
            </a:blip>
            <a:stretch>
              <a:fillRect b="0" l="0" r="0" t="0"/>
            </a:stretch>
          </a:blipFill>
          <a:ln>
            <a:noFill/>
          </a:ln>
        </p:spPr>
      </p:sp>
      <p:sp>
        <p:nvSpPr>
          <p:cNvPr id="193" name="Google Shape;193;p10"/>
          <p:cNvSpPr/>
          <p:nvPr/>
        </p:nvSpPr>
        <p:spPr>
          <a:xfrm rot="10800000">
            <a:off x="7911307" y="0"/>
            <a:ext cx="10376693" cy="886736"/>
          </a:xfrm>
          <a:custGeom>
            <a:rect b="b" l="l" r="r" t="t"/>
            <a:pathLst>
              <a:path extrusionOk="0" h="886736" w="10376693">
                <a:moveTo>
                  <a:pt x="10376693" y="886736"/>
                </a:moveTo>
                <a:lnTo>
                  <a:pt x="0" y="886736"/>
                </a:lnTo>
                <a:lnTo>
                  <a:pt x="0" y="0"/>
                </a:lnTo>
                <a:lnTo>
                  <a:pt x="10376693" y="0"/>
                </a:lnTo>
                <a:lnTo>
                  <a:pt x="10376693" y="886736"/>
                </a:lnTo>
                <a:close/>
              </a:path>
            </a:pathLst>
          </a:custGeom>
          <a:blipFill rotWithShape="1">
            <a:blip r:embed="rId4">
              <a:alphaModFix/>
            </a:blip>
            <a:stretch>
              <a:fillRect b="0" l="0" r="0" t="0"/>
            </a:stretch>
          </a:blipFill>
          <a:ln>
            <a:noFill/>
          </a:ln>
        </p:spPr>
      </p:sp>
      <p:sp>
        <p:nvSpPr>
          <p:cNvPr id="194" name="Google Shape;194;p10"/>
          <p:cNvSpPr/>
          <p:nvPr/>
        </p:nvSpPr>
        <p:spPr>
          <a:xfrm flipH="1">
            <a:off x="2087524" y="92496"/>
            <a:ext cx="1754387" cy="1797068"/>
          </a:xfrm>
          <a:custGeom>
            <a:rect b="b" l="l" r="r" t="t"/>
            <a:pathLst>
              <a:path extrusionOk="0" h="1797068" w="1754387">
                <a:moveTo>
                  <a:pt x="1754387" y="0"/>
                </a:moveTo>
                <a:lnTo>
                  <a:pt x="0" y="0"/>
                </a:lnTo>
                <a:lnTo>
                  <a:pt x="0" y="1797067"/>
                </a:lnTo>
                <a:lnTo>
                  <a:pt x="1754387" y="1797067"/>
                </a:lnTo>
                <a:lnTo>
                  <a:pt x="1754387" y="0"/>
                </a:lnTo>
                <a:close/>
              </a:path>
            </a:pathLst>
          </a:custGeom>
          <a:blipFill rotWithShape="1">
            <a:blip r:embed="rId5">
              <a:alphaModFix/>
            </a:blip>
            <a:stretch>
              <a:fillRect b="0" l="0" r="0" t="0"/>
            </a:stretch>
          </a:blipFill>
          <a:ln>
            <a:noFill/>
          </a:ln>
        </p:spPr>
      </p:sp>
      <p:sp>
        <p:nvSpPr>
          <p:cNvPr id="195" name="Google Shape;195;p10"/>
          <p:cNvSpPr txBox="1"/>
          <p:nvPr/>
        </p:nvSpPr>
        <p:spPr>
          <a:xfrm>
            <a:off x="2878993" y="790575"/>
            <a:ext cx="13289899" cy="1151043"/>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US" sz="6771">
                <a:solidFill>
                  <a:srgbClr val="000000"/>
                </a:solidFill>
                <a:latin typeface="Arial"/>
                <a:ea typeface="Arial"/>
                <a:cs typeface="Arial"/>
                <a:sym typeface="Arial"/>
              </a:rPr>
              <a:t>Kekuatan Penelitian </a:t>
            </a:r>
            <a:endParaRPr/>
          </a:p>
        </p:txBody>
      </p:sp>
      <p:sp>
        <p:nvSpPr>
          <p:cNvPr id="196" name="Google Shape;196;p10"/>
          <p:cNvSpPr txBox="1"/>
          <p:nvPr/>
        </p:nvSpPr>
        <p:spPr>
          <a:xfrm>
            <a:off x="783950" y="2476500"/>
            <a:ext cx="16720099" cy="5729132"/>
          </a:xfrm>
          <a:prstGeom prst="rect">
            <a:avLst/>
          </a:prstGeom>
          <a:noFill/>
          <a:ln>
            <a:noFill/>
          </a:ln>
        </p:spPr>
        <p:txBody>
          <a:bodyPr anchorCtr="0" anchor="t" bIns="0" lIns="0" spcFirstLastPara="1" rIns="0" wrap="square" tIns="0">
            <a:spAutoFit/>
          </a:bodyPr>
          <a:lstStyle/>
          <a:p>
            <a:pPr indent="-345439" lvl="1" marL="690881" marR="0" rtl="0" algn="just">
              <a:lnSpc>
                <a:spcPct val="140000"/>
              </a:lnSpc>
              <a:spcBef>
                <a:spcPts val="0"/>
              </a:spcBef>
              <a:spcAft>
                <a:spcPts val="0"/>
              </a:spcAft>
              <a:buClr>
                <a:srgbClr val="000000"/>
              </a:buClr>
              <a:buSzPts val="3200"/>
              <a:buFont typeface="Arial"/>
              <a:buAutoNum type="arabicPeriod"/>
            </a:pPr>
            <a:r>
              <a:rPr b="0" i="0" lang="en-US" sz="3200" u="none" cap="none" strike="noStrike">
                <a:solidFill>
                  <a:srgbClr val="000000"/>
                </a:solidFill>
                <a:latin typeface="Arial"/>
                <a:ea typeface="Arial"/>
                <a:cs typeface="Arial"/>
                <a:sym typeface="Arial"/>
              </a:rPr>
              <a:t>Desain penelitian yang kuat: Penelitian ini menggunakan desain metode campuran, yang menggabungkan data kuantitatif dan kualitatif untuk memberikan pemahaman yang komprehensif tentang dampak pembelajaran yang dibedakan.</a:t>
            </a:r>
            <a:endParaRPr/>
          </a:p>
          <a:p>
            <a:pPr indent="-345439" lvl="1" marL="690881" marR="0" rtl="0" algn="just">
              <a:lnSpc>
                <a:spcPct val="140000"/>
              </a:lnSpc>
              <a:spcBef>
                <a:spcPts val="0"/>
              </a:spcBef>
              <a:spcAft>
                <a:spcPts val="0"/>
              </a:spcAft>
              <a:buClr>
                <a:srgbClr val="000000"/>
              </a:buClr>
              <a:buSzPts val="3200"/>
              <a:buFont typeface="Arial"/>
              <a:buAutoNum type="arabicPeriod"/>
            </a:pPr>
            <a:r>
              <a:rPr b="0" i="0" lang="en-US" sz="3200" u="none" cap="none" strike="noStrike">
                <a:solidFill>
                  <a:srgbClr val="000000"/>
                </a:solidFill>
                <a:latin typeface="Arial"/>
                <a:ea typeface="Arial"/>
                <a:cs typeface="Arial"/>
                <a:sym typeface="Arial"/>
              </a:rPr>
              <a:t>Fokus pada prestasi matematika: Penelitian ini secara khusus menilai dampak pembelajaran berdiferensiasi pada prestasi matematika siswa, yang merupakan aspek penting dalam pendidikan matematika.</a:t>
            </a:r>
            <a:endParaRPr/>
          </a:p>
          <a:p>
            <a:pPr indent="-345439" lvl="1" marL="690881" marR="0" rtl="0" algn="just">
              <a:lnSpc>
                <a:spcPct val="140000"/>
              </a:lnSpc>
              <a:spcBef>
                <a:spcPts val="0"/>
              </a:spcBef>
              <a:spcAft>
                <a:spcPts val="0"/>
              </a:spcAft>
              <a:buClr>
                <a:srgbClr val="000000"/>
              </a:buClr>
              <a:buSzPts val="3200"/>
              <a:buFont typeface="Arial"/>
              <a:buAutoNum type="arabicPeriod"/>
            </a:pPr>
            <a:r>
              <a:rPr b="0" i="0" lang="en-US" sz="3200" u="none" cap="none" strike="noStrike">
                <a:solidFill>
                  <a:srgbClr val="000000"/>
                </a:solidFill>
                <a:latin typeface="Arial"/>
                <a:ea typeface="Arial"/>
                <a:cs typeface="Arial"/>
                <a:sym typeface="Arial"/>
              </a:rPr>
              <a:t>Penggunaan multiple assessment: Data dikumpulkan melalui berbagai instrumen, termasuk tes prestasi matematika, skala sikap matematika, dan wawancara, yang meningkatkan validitas dan reliabilitas temuan.</a:t>
            </a:r>
            <a:endParaRPr/>
          </a:p>
          <a:p>
            <a:pPr indent="-345439" lvl="1" marL="690881" marR="0" rtl="0" algn="just">
              <a:lnSpc>
                <a:spcPct val="140000"/>
              </a:lnSpc>
              <a:spcBef>
                <a:spcPts val="0"/>
              </a:spcBef>
              <a:spcAft>
                <a:spcPts val="0"/>
              </a:spcAft>
              <a:buClr>
                <a:srgbClr val="000000"/>
              </a:buClr>
              <a:buSzPts val="3200"/>
              <a:buFont typeface="Arial"/>
              <a:buAutoNum type="arabicPeriod"/>
            </a:pPr>
            <a:r>
              <a:rPr b="0" i="0" lang="en-US" sz="3200" u="none" cap="none" strike="noStrike">
                <a:solidFill>
                  <a:srgbClr val="000000"/>
                </a:solidFill>
                <a:latin typeface="Arial"/>
                <a:ea typeface="Arial"/>
                <a:cs typeface="Arial"/>
                <a:sym typeface="Arial"/>
              </a:rPr>
              <a:t>Relevansi dengan konteks pendidikan: Penelitian ini dilakukan di Turki, di mana pembelajaran berdiferensiasi telah diintegrasikan ke dalam kurikulum matematika. Temuan ini memberikan wawasan berharga tentang penerapan dan efektivitas pembelajaran berdiferensiasi dalam konteks dunia nyata.</a:t>
            </a:r>
            <a:endParaRPr/>
          </a:p>
        </p:txBody>
      </p:sp>
      <p:sp>
        <p:nvSpPr>
          <p:cNvPr id="197" name="Google Shape;197;p10"/>
          <p:cNvSpPr txBox="1"/>
          <p:nvPr/>
        </p:nvSpPr>
        <p:spPr>
          <a:xfrm>
            <a:off x="2892856" y="781051"/>
            <a:ext cx="13289899" cy="1151043"/>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US" sz="6771">
                <a:solidFill>
                  <a:srgbClr val="000000"/>
                </a:solidFill>
                <a:latin typeface="Arial"/>
                <a:ea typeface="Arial"/>
                <a:cs typeface="Arial"/>
                <a:sym typeface="Arial"/>
              </a:rPr>
              <a:t>Kekuatan Penelitian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203" name="Google Shape;203;p11"/>
          <p:cNvSpPr/>
          <p:nvPr/>
        </p:nvSpPr>
        <p:spPr>
          <a:xfrm>
            <a:off x="-3878" y="9400264"/>
            <a:ext cx="10376693" cy="886736"/>
          </a:xfrm>
          <a:custGeom>
            <a:rect b="b" l="l" r="r" t="t"/>
            <a:pathLst>
              <a:path extrusionOk="0" h="886736" w="10376693">
                <a:moveTo>
                  <a:pt x="0" y="0"/>
                </a:moveTo>
                <a:lnTo>
                  <a:pt x="10376693" y="0"/>
                </a:lnTo>
                <a:lnTo>
                  <a:pt x="10376693" y="886736"/>
                </a:lnTo>
                <a:lnTo>
                  <a:pt x="0" y="886736"/>
                </a:lnTo>
                <a:lnTo>
                  <a:pt x="0" y="0"/>
                </a:lnTo>
                <a:close/>
              </a:path>
            </a:pathLst>
          </a:custGeom>
          <a:blipFill rotWithShape="1">
            <a:blip r:embed="rId4">
              <a:alphaModFix/>
            </a:blip>
            <a:stretch>
              <a:fillRect b="0" l="0" r="0" t="0"/>
            </a:stretch>
          </a:blipFill>
          <a:ln>
            <a:noFill/>
          </a:ln>
        </p:spPr>
      </p:sp>
      <p:sp>
        <p:nvSpPr>
          <p:cNvPr id="204" name="Google Shape;204;p11"/>
          <p:cNvSpPr/>
          <p:nvPr/>
        </p:nvSpPr>
        <p:spPr>
          <a:xfrm rot="10800000">
            <a:off x="7911307" y="0"/>
            <a:ext cx="10376693" cy="886736"/>
          </a:xfrm>
          <a:custGeom>
            <a:rect b="b" l="l" r="r" t="t"/>
            <a:pathLst>
              <a:path extrusionOk="0" h="886736" w="10376693">
                <a:moveTo>
                  <a:pt x="10376693" y="886736"/>
                </a:moveTo>
                <a:lnTo>
                  <a:pt x="0" y="886736"/>
                </a:lnTo>
                <a:lnTo>
                  <a:pt x="0" y="0"/>
                </a:lnTo>
                <a:lnTo>
                  <a:pt x="10376693" y="0"/>
                </a:lnTo>
                <a:lnTo>
                  <a:pt x="10376693" y="886736"/>
                </a:lnTo>
                <a:close/>
              </a:path>
            </a:pathLst>
          </a:custGeom>
          <a:blipFill rotWithShape="1">
            <a:blip r:embed="rId4">
              <a:alphaModFix/>
            </a:blip>
            <a:stretch>
              <a:fillRect b="0" l="0" r="0" t="0"/>
            </a:stretch>
          </a:blipFill>
          <a:ln>
            <a:noFill/>
          </a:ln>
        </p:spPr>
      </p:sp>
      <p:sp>
        <p:nvSpPr>
          <p:cNvPr id="205" name="Google Shape;205;p11"/>
          <p:cNvSpPr txBox="1"/>
          <p:nvPr/>
        </p:nvSpPr>
        <p:spPr>
          <a:xfrm>
            <a:off x="783950" y="2705100"/>
            <a:ext cx="16720099" cy="5985356"/>
          </a:xfrm>
          <a:prstGeom prst="rect">
            <a:avLst/>
          </a:prstGeom>
          <a:noFill/>
          <a:ln>
            <a:noFill/>
          </a:ln>
        </p:spPr>
        <p:txBody>
          <a:bodyPr anchorCtr="0" anchor="t" bIns="0" lIns="0" spcFirstLastPara="1" rIns="0" wrap="square" tIns="0">
            <a:spAutoFit/>
          </a:bodyPr>
          <a:lstStyle/>
          <a:p>
            <a:pPr indent="-366214" lvl="1" marL="732429" marR="0" rtl="0" algn="just">
              <a:lnSpc>
                <a:spcPct val="140047"/>
              </a:lnSpc>
              <a:spcBef>
                <a:spcPts val="0"/>
              </a:spcBef>
              <a:spcAft>
                <a:spcPts val="0"/>
              </a:spcAft>
              <a:buClr>
                <a:srgbClr val="000000"/>
              </a:buClr>
              <a:buSzPts val="3391"/>
              <a:buFont typeface="Arial"/>
              <a:buAutoNum type="arabicPeriod"/>
            </a:pPr>
            <a:r>
              <a:rPr b="0" i="0" lang="en-US" sz="3391" u="none" cap="none" strike="noStrike">
                <a:solidFill>
                  <a:srgbClr val="000000"/>
                </a:solidFill>
                <a:latin typeface="Arial"/>
                <a:ea typeface="Arial"/>
                <a:cs typeface="Arial"/>
                <a:sym typeface="Arial"/>
              </a:rPr>
              <a:t>Kurangnya detail tentang strategi: Penelitian ini tidak memberikan deskripsi rinci tentang strategi pembelajaran berdiferensiasi yang digunakan dalam intervensi, sehingga sulit untuk direplikasi oleh peneliti atau pendidik lain.</a:t>
            </a:r>
            <a:endParaRPr/>
          </a:p>
          <a:p>
            <a:pPr indent="-366214" lvl="1" marL="732429" marR="0" rtl="0" algn="just">
              <a:lnSpc>
                <a:spcPct val="140047"/>
              </a:lnSpc>
              <a:spcBef>
                <a:spcPts val="0"/>
              </a:spcBef>
              <a:spcAft>
                <a:spcPts val="0"/>
              </a:spcAft>
              <a:buClr>
                <a:srgbClr val="000000"/>
              </a:buClr>
              <a:buSzPts val="3391"/>
              <a:buFont typeface="Arial"/>
              <a:buAutoNum type="arabicPeriod"/>
            </a:pPr>
            <a:r>
              <a:rPr b="0" i="0" lang="en-US" sz="3391" u="none" cap="none" strike="noStrike">
                <a:solidFill>
                  <a:srgbClr val="000000"/>
                </a:solidFill>
                <a:latin typeface="Arial"/>
                <a:ea typeface="Arial"/>
                <a:cs typeface="Arial"/>
                <a:sym typeface="Arial"/>
              </a:rPr>
              <a:t>Fokus sempit pada pecahan: Penelitian ini hanya berfokus pada sub-bidang pecahan dalam matematika, sehingga temuannya mungkin tidak berlaku untuk topik matematika lainnya.</a:t>
            </a:r>
            <a:endParaRPr/>
          </a:p>
          <a:p>
            <a:pPr indent="-366214" lvl="1" marL="732429" marR="0" rtl="0" algn="just">
              <a:lnSpc>
                <a:spcPct val="140047"/>
              </a:lnSpc>
              <a:spcBef>
                <a:spcPts val="0"/>
              </a:spcBef>
              <a:spcAft>
                <a:spcPts val="0"/>
              </a:spcAft>
              <a:buClr>
                <a:srgbClr val="000000"/>
              </a:buClr>
              <a:buSzPts val="3391"/>
              <a:buFont typeface="Arial"/>
              <a:buAutoNum type="arabicPeriod"/>
            </a:pPr>
            <a:r>
              <a:rPr b="0" i="0" lang="en-US" sz="3391" u="none" cap="none" strike="noStrike">
                <a:solidFill>
                  <a:srgbClr val="000000"/>
                </a:solidFill>
                <a:latin typeface="Arial"/>
                <a:ea typeface="Arial"/>
                <a:cs typeface="Arial"/>
                <a:sym typeface="Arial"/>
              </a:rPr>
              <a:t>Pengaruh guru: Peneliti bertindak sebagai guru dalam kelompok eksperimen, yang dapat menimbulkan bias dan memengaruhi hasil penelitian.</a:t>
            </a:r>
            <a:endParaRPr/>
          </a:p>
          <a:p>
            <a:pPr indent="-366214" lvl="1" marL="732429" marR="0" rtl="0" algn="just">
              <a:lnSpc>
                <a:spcPct val="140047"/>
              </a:lnSpc>
              <a:spcBef>
                <a:spcPts val="0"/>
              </a:spcBef>
              <a:spcAft>
                <a:spcPts val="0"/>
              </a:spcAft>
              <a:buClr>
                <a:srgbClr val="000000"/>
              </a:buClr>
              <a:buSzPts val="3391"/>
              <a:buFont typeface="Arial"/>
              <a:buAutoNum type="arabicPeriod"/>
            </a:pPr>
            <a:r>
              <a:rPr b="0" i="0" lang="en-US" sz="3391" u="none" cap="none" strike="noStrike">
                <a:solidFill>
                  <a:srgbClr val="000000"/>
                </a:solidFill>
                <a:latin typeface="Arial"/>
                <a:ea typeface="Arial"/>
                <a:cs typeface="Arial"/>
                <a:sym typeface="Arial"/>
              </a:rPr>
              <a:t>Keterbatasan generalisasi: Meskipun relevan dengan konteks pendidikan yang menekankan pembelajaran berdiferensiasi, temuan penelitian ini perlu diinterpretasikan dengan hati-hati karena dilakukan di Turki yang memiliki konteks pendidikan yang berbeda dengan Indonesia.</a:t>
            </a:r>
            <a:endParaRPr/>
          </a:p>
        </p:txBody>
      </p:sp>
      <p:sp>
        <p:nvSpPr>
          <p:cNvPr id="206" name="Google Shape;206;p11"/>
          <p:cNvSpPr txBox="1"/>
          <p:nvPr/>
        </p:nvSpPr>
        <p:spPr>
          <a:xfrm>
            <a:off x="2892856" y="781051"/>
            <a:ext cx="13289899" cy="1151043"/>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US" sz="6771">
                <a:solidFill>
                  <a:srgbClr val="000000"/>
                </a:solidFill>
                <a:latin typeface="Arial"/>
                <a:ea typeface="Arial"/>
                <a:cs typeface="Arial"/>
                <a:sym typeface="Arial"/>
              </a:rPr>
              <a:t>Kelemahan Penelitian </a:t>
            </a:r>
            <a:endParaRPr/>
          </a:p>
        </p:txBody>
      </p:sp>
      <p:sp>
        <p:nvSpPr>
          <p:cNvPr id="207" name="Google Shape;207;p11"/>
          <p:cNvSpPr/>
          <p:nvPr/>
        </p:nvSpPr>
        <p:spPr>
          <a:xfrm flipH="1">
            <a:off x="2087524" y="92496"/>
            <a:ext cx="1754387" cy="1797068"/>
          </a:xfrm>
          <a:custGeom>
            <a:rect b="b" l="l" r="r" t="t"/>
            <a:pathLst>
              <a:path extrusionOk="0" h="1797068" w="1754387">
                <a:moveTo>
                  <a:pt x="1754387" y="0"/>
                </a:moveTo>
                <a:lnTo>
                  <a:pt x="0" y="0"/>
                </a:lnTo>
                <a:lnTo>
                  <a:pt x="0" y="1797067"/>
                </a:lnTo>
                <a:lnTo>
                  <a:pt x="1754387" y="1797067"/>
                </a:lnTo>
                <a:lnTo>
                  <a:pt x="1754387"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213" name="Google Shape;213;p12"/>
          <p:cNvSpPr/>
          <p:nvPr/>
        </p:nvSpPr>
        <p:spPr>
          <a:xfrm>
            <a:off x="6522884" y="2460221"/>
            <a:ext cx="1291744" cy="716918"/>
          </a:xfrm>
          <a:custGeom>
            <a:rect b="b" l="l" r="r" t="t"/>
            <a:pathLst>
              <a:path extrusionOk="0" h="716918" w="1291744">
                <a:moveTo>
                  <a:pt x="0" y="0"/>
                </a:moveTo>
                <a:lnTo>
                  <a:pt x="1291744" y="0"/>
                </a:lnTo>
                <a:lnTo>
                  <a:pt x="1291744" y="716918"/>
                </a:lnTo>
                <a:lnTo>
                  <a:pt x="0" y="716918"/>
                </a:lnTo>
                <a:lnTo>
                  <a:pt x="0" y="0"/>
                </a:lnTo>
                <a:close/>
              </a:path>
            </a:pathLst>
          </a:custGeom>
          <a:blipFill rotWithShape="1">
            <a:blip r:embed="rId4">
              <a:alphaModFix/>
            </a:blip>
            <a:stretch>
              <a:fillRect b="0" l="0" r="0" t="0"/>
            </a:stretch>
          </a:blipFill>
          <a:ln>
            <a:noFill/>
          </a:ln>
        </p:spPr>
      </p:sp>
      <p:sp>
        <p:nvSpPr>
          <p:cNvPr id="214" name="Google Shape;214;p12"/>
          <p:cNvSpPr/>
          <p:nvPr/>
        </p:nvSpPr>
        <p:spPr>
          <a:xfrm>
            <a:off x="-2184399" y="325780"/>
            <a:ext cx="5922318" cy="2924144"/>
          </a:xfrm>
          <a:custGeom>
            <a:rect b="b" l="l" r="r" t="t"/>
            <a:pathLst>
              <a:path extrusionOk="0" h="2924144" w="5922318">
                <a:moveTo>
                  <a:pt x="0" y="0"/>
                </a:moveTo>
                <a:lnTo>
                  <a:pt x="5922317" y="0"/>
                </a:lnTo>
                <a:lnTo>
                  <a:pt x="5922317" y="2924144"/>
                </a:lnTo>
                <a:lnTo>
                  <a:pt x="0" y="2924144"/>
                </a:lnTo>
                <a:lnTo>
                  <a:pt x="0" y="0"/>
                </a:lnTo>
                <a:close/>
              </a:path>
            </a:pathLst>
          </a:custGeom>
          <a:blipFill rotWithShape="1">
            <a:blip r:embed="rId5">
              <a:alphaModFix/>
            </a:blip>
            <a:stretch>
              <a:fillRect b="0" l="0" r="0" t="0"/>
            </a:stretch>
          </a:blipFill>
          <a:ln>
            <a:noFill/>
          </a:ln>
        </p:spPr>
      </p:sp>
      <p:sp>
        <p:nvSpPr>
          <p:cNvPr id="215" name="Google Shape;215;p12"/>
          <p:cNvSpPr txBox="1"/>
          <p:nvPr/>
        </p:nvSpPr>
        <p:spPr>
          <a:xfrm>
            <a:off x="2102871" y="4598969"/>
            <a:ext cx="14082259" cy="2399857"/>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lang="en-US" sz="3391">
                <a:solidFill>
                  <a:srgbClr val="000000"/>
                </a:solidFill>
                <a:latin typeface="Arial"/>
                <a:ea typeface="Arial"/>
                <a:cs typeface="Arial"/>
                <a:sym typeface="Arial"/>
              </a:rPr>
              <a:t>Pembelajaran berdiferensiasi dapat menjadi strategi yang efektif untuk meningkatkan prestasi siswa, tetapi penerapannya perlu direncanakan dengan matang dan memperhatikan berbagai faktor, termasuk sikap siswa, karakteristik, topik matematika, dan konteks pendidikan</a:t>
            </a:r>
            <a:endParaRPr sz="3391">
              <a:solidFill>
                <a:srgbClr val="000000"/>
              </a:solidFill>
              <a:latin typeface="Arial"/>
              <a:ea typeface="Arial"/>
              <a:cs typeface="Arial"/>
              <a:sym typeface="Arial"/>
            </a:endParaRPr>
          </a:p>
          <a:p>
            <a:pPr indent="0" lvl="0" marL="0" marR="0" rtl="0" algn="ctr">
              <a:lnSpc>
                <a:spcPct val="140005"/>
              </a:lnSpc>
              <a:spcBef>
                <a:spcPts val="0"/>
              </a:spcBef>
              <a:spcAft>
                <a:spcPts val="0"/>
              </a:spcAft>
              <a:buNone/>
            </a:pPr>
            <a:r>
              <a:t/>
            </a:r>
            <a:endParaRPr sz="3391">
              <a:solidFill>
                <a:srgbClr val="000000"/>
              </a:solidFill>
              <a:latin typeface="Arial"/>
              <a:ea typeface="Arial"/>
              <a:cs typeface="Arial"/>
              <a:sym typeface="Arial"/>
            </a:endParaRPr>
          </a:p>
        </p:txBody>
      </p:sp>
      <p:sp>
        <p:nvSpPr>
          <p:cNvPr id="216" name="Google Shape;216;p12"/>
          <p:cNvSpPr/>
          <p:nvPr/>
        </p:nvSpPr>
        <p:spPr>
          <a:xfrm>
            <a:off x="14931266" y="6998826"/>
            <a:ext cx="4656068" cy="4114800"/>
          </a:xfrm>
          <a:custGeom>
            <a:rect b="b" l="l" r="r" t="t"/>
            <a:pathLst>
              <a:path extrusionOk="0" h="4114800" w="4656068">
                <a:moveTo>
                  <a:pt x="0" y="0"/>
                </a:moveTo>
                <a:lnTo>
                  <a:pt x="4656068" y="0"/>
                </a:lnTo>
                <a:lnTo>
                  <a:pt x="4656068" y="4114800"/>
                </a:lnTo>
                <a:lnTo>
                  <a:pt x="0" y="4114800"/>
                </a:lnTo>
                <a:lnTo>
                  <a:pt x="0" y="0"/>
                </a:lnTo>
                <a:close/>
              </a:path>
            </a:pathLst>
          </a:custGeom>
          <a:blipFill rotWithShape="1">
            <a:blip r:embed="rId6">
              <a:alphaModFix/>
            </a:blip>
            <a:stretch>
              <a:fillRect b="0" l="0" r="0" t="0"/>
            </a:stretch>
          </a:blipFill>
          <a:ln>
            <a:noFill/>
          </a:ln>
        </p:spPr>
      </p:sp>
      <p:sp>
        <p:nvSpPr>
          <p:cNvPr id="217" name="Google Shape;217;p12"/>
          <p:cNvSpPr/>
          <p:nvPr/>
        </p:nvSpPr>
        <p:spPr>
          <a:xfrm>
            <a:off x="207036" y="8229600"/>
            <a:ext cx="2378497" cy="2057400"/>
          </a:xfrm>
          <a:custGeom>
            <a:rect b="b" l="l" r="r" t="t"/>
            <a:pathLst>
              <a:path extrusionOk="0" h="2057400" w="2378497">
                <a:moveTo>
                  <a:pt x="0" y="0"/>
                </a:moveTo>
                <a:lnTo>
                  <a:pt x="2378497" y="0"/>
                </a:lnTo>
                <a:lnTo>
                  <a:pt x="2378497" y="2057400"/>
                </a:lnTo>
                <a:lnTo>
                  <a:pt x="0" y="2057400"/>
                </a:lnTo>
                <a:lnTo>
                  <a:pt x="0" y="0"/>
                </a:lnTo>
                <a:close/>
              </a:path>
            </a:pathLst>
          </a:custGeom>
          <a:blipFill rotWithShape="1">
            <a:blip r:embed="rId7">
              <a:alphaModFix/>
            </a:blip>
            <a:stretch>
              <a:fillRect b="0" l="0" r="0" t="0"/>
            </a:stretch>
          </a:blipFill>
          <a:ln>
            <a:noFill/>
          </a:ln>
        </p:spPr>
      </p:sp>
      <p:sp>
        <p:nvSpPr>
          <p:cNvPr id="218" name="Google Shape;218;p12"/>
          <p:cNvSpPr/>
          <p:nvPr/>
        </p:nvSpPr>
        <p:spPr>
          <a:xfrm>
            <a:off x="15921124" y="0"/>
            <a:ext cx="2676352" cy="2562607"/>
          </a:xfrm>
          <a:custGeom>
            <a:rect b="b" l="l" r="r" t="t"/>
            <a:pathLst>
              <a:path extrusionOk="0" h="2562607" w="2676352">
                <a:moveTo>
                  <a:pt x="0" y="0"/>
                </a:moveTo>
                <a:lnTo>
                  <a:pt x="2676352" y="0"/>
                </a:lnTo>
                <a:lnTo>
                  <a:pt x="2676352" y="2562607"/>
                </a:lnTo>
                <a:lnTo>
                  <a:pt x="0" y="2562607"/>
                </a:lnTo>
                <a:lnTo>
                  <a:pt x="0" y="0"/>
                </a:lnTo>
                <a:close/>
              </a:path>
            </a:pathLst>
          </a:custGeom>
          <a:blipFill rotWithShape="1">
            <a:blip r:embed="rId8">
              <a:alphaModFix/>
            </a:blip>
            <a:stretch>
              <a:fillRect b="0" l="0" r="0" t="0"/>
            </a:stretch>
          </a:blipFill>
          <a:ln>
            <a:noFill/>
          </a:ln>
        </p:spPr>
      </p:sp>
      <p:sp>
        <p:nvSpPr>
          <p:cNvPr id="219" name="Google Shape;219;p12"/>
          <p:cNvSpPr txBox="1"/>
          <p:nvPr/>
        </p:nvSpPr>
        <p:spPr>
          <a:xfrm>
            <a:off x="4678975" y="2770315"/>
            <a:ext cx="8930050" cy="1151979"/>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US" sz="6771">
                <a:solidFill>
                  <a:srgbClr val="000000"/>
                </a:solidFill>
                <a:latin typeface="Arial"/>
                <a:ea typeface="Arial"/>
                <a:cs typeface="Arial"/>
                <a:sym typeface="Arial"/>
              </a:rPr>
              <a:t>Lesson Learned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225" name="Google Shape;225;p13"/>
          <p:cNvSpPr/>
          <p:nvPr/>
        </p:nvSpPr>
        <p:spPr>
          <a:xfrm rot="-7205956">
            <a:off x="9301310" y="-3599748"/>
            <a:ext cx="9256895" cy="9256895"/>
          </a:xfrm>
          <a:custGeom>
            <a:rect b="b" l="l" r="r" t="t"/>
            <a:pathLst>
              <a:path extrusionOk="0" h="9256895" w="9256895">
                <a:moveTo>
                  <a:pt x="0" y="0"/>
                </a:moveTo>
                <a:lnTo>
                  <a:pt x="9256896" y="0"/>
                </a:lnTo>
                <a:lnTo>
                  <a:pt x="9256896" y="9256896"/>
                </a:lnTo>
                <a:lnTo>
                  <a:pt x="0" y="9256896"/>
                </a:lnTo>
                <a:lnTo>
                  <a:pt x="0" y="0"/>
                </a:lnTo>
                <a:close/>
              </a:path>
            </a:pathLst>
          </a:custGeom>
          <a:blipFill rotWithShape="1">
            <a:blip r:embed="rId4">
              <a:alphaModFix/>
            </a:blip>
            <a:stretch>
              <a:fillRect b="0" l="0" r="0" t="0"/>
            </a:stretch>
          </a:blipFill>
          <a:ln>
            <a:noFill/>
          </a:ln>
        </p:spPr>
      </p:sp>
      <p:sp>
        <p:nvSpPr>
          <p:cNvPr id="226" name="Google Shape;226;p13"/>
          <p:cNvSpPr/>
          <p:nvPr/>
        </p:nvSpPr>
        <p:spPr>
          <a:xfrm rot="-1225895">
            <a:off x="10575274" y="4753124"/>
            <a:ext cx="9387083" cy="7955553"/>
          </a:xfrm>
          <a:custGeom>
            <a:rect b="b" l="l" r="r" t="t"/>
            <a:pathLst>
              <a:path extrusionOk="0" h="7955553" w="9387083">
                <a:moveTo>
                  <a:pt x="0" y="0"/>
                </a:moveTo>
                <a:lnTo>
                  <a:pt x="9387083" y="0"/>
                </a:lnTo>
                <a:lnTo>
                  <a:pt x="9387083" y="7955552"/>
                </a:lnTo>
                <a:lnTo>
                  <a:pt x="0" y="7955552"/>
                </a:lnTo>
                <a:lnTo>
                  <a:pt x="0" y="0"/>
                </a:lnTo>
                <a:close/>
              </a:path>
            </a:pathLst>
          </a:custGeom>
          <a:blipFill rotWithShape="1">
            <a:blip r:embed="rId5">
              <a:alphaModFix/>
            </a:blip>
            <a:stretch>
              <a:fillRect b="0" l="0" r="0" t="0"/>
            </a:stretch>
          </a:blipFill>
          <a:ln>
            <a:noFill/>
          </a:ln>
        </p:spPr>
      </p:sp>
      <p:sp>
        <p:nvSpPr>
          <p:cNvPr id="227" name="Google Shape;227;p13"/>
          <p:cNvSpPr/>
          <p:nvPr/>
        </p:nvSpPr>
        <p:spPr>
          <a:xfrm rot="-428134">
            <a:off x="-4466178" y="-3555137"/>
            <a:ext cx="14437104" cy="7110274"/>
          </a:xfrm>
          <a:custGeom>
            <a:rect b="b" l="l" r="r" t="t"/>
            <a:pathLst>
              <a:path extrusionOk="0" h="7110274" w="14437104">
                <a:moveTo>
                  <a:pt x="0" y="0"/>
                </a:moveTo>
                <a:lnTo>
                  <a:pt x="14437105" y="0"/>
                </a:lnTo>
                <a:lnTo>
                  <a:pt x="14437105" y="7110274"/>
                </a:lnTo>
                <a:lnTo>
                  <a:pt x="0" y="7110274"/>
                </a:lnTo>
                <a:lnTo>
                  <a:pt x="0" y="0"/>
                </a:lnTo>
                <a:close/>
              </a:path>
            </a:pathLst>
          </a:custGeom>
          <a:blipFill rotWithShape="1">
            <a:blip r:embed="rId6">
              <a:alphaModFix/>
            </a:blip>
            <a:stretch>
              <a:fillRect b="0" l="0" r="0" t="0"/>
            </a:stretch>
          </a:blipFill>
          <a:ln>
            <a:noFill/>
          </a:ln>
        </p:spPr>
      </p:sp>
      <p:sp>
        <p:nvSpPr>
          <p:cNvPr id="228" name="Google Shape;228;p13"/>
          <p:cNvSpPr/>
          <p:nvPr/>
        </p:nvSpPr>
        <p:spPr>
          <a:xfrm rot="68746">
            <a:off x="-1186202" y="7374392"/>
            <a:ext cx="14439991" cy="7111696"/>
          </a:xfrm>
          <a:custGeom>
            <a:rect b="b" l="l" r="r" t="t"/>
            <a:pathLst>
              <a:path extrusionOk="0" h="7110274" w="14437104">
                <a:moveTo>
                  <a:pt x="0" y="0"/>
                </a:moveTo>
                <a:lnTo>
                  <a:pt x="14437105" y="0"/>
                </a:lnTo>
                <a:lnTo>
                  <a:pt x="14437105" y="7110274"/>
                </a:lnTo>
                <a:lnTo>
                  <a:pt x="0" y="7110274"/>
                </a:lnTo>
                <a:lnTo>
                  <a:pt x="0" y="0"/>
                </a:lnTo>
                <a:close/>
              </a:path>
            </a:pathLst>
          </a:custGeom>
          <a:blipFill rotWithShape="1">
            <a:blip r:embed="rId7">
              <a:alphaModFix/>
            </a:blip>
            <a:stretch>
              <a:fillRect b="0" l="0" r="0" t="0"/>
            </a:stretch>
          </a:blipFill>
          <a:ln>
            <a:noFill/>
          </a:ln>
        </p:spPr>
      </p:sp>
      <p:sp>
        <p:nvSpPr>
          <p:cNvPr id="229" name="Google Shape;229;p13"/>
          <p:cNvSpPr/>
          <p:nvPr/>
        </p:nvSpPr>
        <p:spPr>
          <a:xfrm>
            <a:off x="0" y="0"/>
            <a:ext cx="3528441" cy="4114800"/>
          </a:xfrm>
          <a:custGeom>
            <a:rect b="b" l="l" r="r" t="t"/>
            <a:pathLst>
              <a:path extrusionOk="0" h="4114800" w="3528441">
                <a:moveTo>
                  <a:pt x="0" y="0"/>
                </a:moveTo>
                <a:lnTo>
                  <a:pt x="3528441" y="0"/>
                </a:lnTo>
                <a:lnTo>
                  <a:pt x="3528441" y="4114800"/>
                </a:lnTo>
                <a:lnTo>
                  <a:pt x="0" y="4114800"/>
                </a:lnTo>
                <a:lnTo>
                  <a:pt x="0" y="0"/>
                </a:lnTo>
                <a:close/>
              </a:path>
            </a:pathLst>
          </a:custGeom>
          <a:blipFill rotWithShape="1">
            <a:blip r:embed="rId8">
              <a:alphaModFix/>
            </a:blip>
            <a:stretch>
              <a:fillRect b="0" l="0" r="0" t="0"/>
            </a:stretch>
          </a:blipFill>
          <a:ln>
            <a:noFill/>
          </a:ln>
        </p:spPr>
      </p:sp>
      <p:sp>
        <p:nvSpPr>
          <p:cNvPr id="230" name="Google Shape;230;p13"/>
          <p:cNvSpPr/>
          <p:nvPr/>
        </p:nvSpPr>
        <p:spPr>
          <a:xfrm>
            <a:off x="11547330" y="3879002"/>
            <a:ext cx="1686316" cy="813648"/>
          </a:xfrm>
          <a:custGeom>
            <a:rect b="b" l="l" r="r" t="t"/>
            <a:pathLst>
              <a:path extrusionOk="0" h="813648" w="1686316">
                <a:moveTo>
                  <a:pt x="0" y="0"/>
                </a:moveTo>
                <a:lnTo>
                  <a:pt x="1686316" y="0"/>
                </a:lnTo>
                <a:lnTo>
                  <a:pt x="1686316" y="813648"/>
                </a:lnTo>
                <a:lnTo>
                  <a:pt x="0" y="813648"/>
                </a:lnTo>
                <a:lnTo>
                  <a:pt x="0" y="0"/>
                </a:lnTo>
                <a:close/>
              </a:path>
            </a:pathLst>
          </a:custGeom>
          <a:blipFill rotWithShape="1">
            <a:blip r:embed="rId9">
              <a:alphaModFix/>
            </a:blip>
            <a:stretch>
              <a:fillRect b="0" l="0" r="0" t="0"/>
            </a:stretch>
          </a:blipFill>
          <a:ln>
            <a:noFill/>
          </a:ln>
        </p:spPr>
      </p:sp>
      <p:sp>
        <p:nvSpPr>
          <p:cNvPr id="231" name="Google Shape;231;p13"/>
          <p:cNvSpPr/>
          <p:nvPr/>
        </p:nvSpPr>
        <p:spPr>
          <a:xfrm>
            <a:off x="14932321" y="4874034"/>
            <a:ext cx="2623185" cy="4114800"/>
          </a:xfrm>
          <a:custGeom>
            <a:rect b="b" l="l" r="r" t="t"/>
            <a:pathLst>
              <a:path extrusionOk="0" h="4114800" w="2623185">
                <a:moveTo>
                  <a:pt x="0" y="0"/>
                </a:moveTo>
                <a:lnTo>
                  <a:pt x="2623185" y="0"/>
                </a:lnTo>
                <a:lnTo>
                  <a:pt x="2623185" y="4114800"/>
                </a:lnTo>
                <a:lnTo>
                  <a:pt x="0" y="4114800"/>
                </a:lnTo>
                <a:lnTo>
                  <a:pt x="0" y="0"/>
                </a:lnTo>
                <a:close/>
              </a:path>
            </a:pathLst>
          </a:custGeom>
          <a:blipFill rotWithShape="1">
            <a:blip r:embed="rId10">
              <a:alphaModFix/>
            </a:blip>
            <a:stretch>
              <a:fillRect b="0" l="0" r="0" t="0"/>
            </a:stretch>
          </a:blipFill>
          <a:ln>
            <a:noFill/>
          </a:ln>
        </p:spPr>
      </p:sp>
      <p:sp>
        <p:nvSpPr>
          <p:cNvPr id="232" name="Google Shape;232;p13"/>
          <p:cNvSpPr/>
          <p:nvPr/>
        </p:nvSpPr>
        <p:spPr>
          <a:xfrm>
            <a:off x="14901248" y="857660"/>
            <a:ext cx="2358052" cy="2057400"/>
          </a:xfrm>
          <a:custGeom>
            <a:rect b="b" l="l" r="r" t="t"/>
            <a:pathLst>
              <a:path extrusionOk="0" h="2057400" w="2358052">
                <a:moveTo>
                  <a:pt x="0" y="0"/>
                </a:moveTo>
                <a:lnTo>
                  <a:pt x="2358052" y="0"/>
                </a:lnTo>
                <a:lnTo>
                  <a:pt x="2358052" y="2057400"/>
                </a:lnTo>
                <a:lnTo>
                  <a:pt x="0" y="2057400"/>
                </a:lnTo>
                <a:lnTo>
                  <a:pt x="0" y="0"/>
                </a:lnTo>
                <a:close/>
              </a:path>
            </a:pathLst>
          </a:custGeom>
          <a:blipFill rotWithShape="1">
            <a:blip r:embed="rId11">
              <a:alphaModFix/>
            </a:blip>
            <a:stretch>
              <a:fillRect b="0" l="0" r="0" t="0"/>
            </a:stretch>
          </a:blipFill>
          <a:ln>
            <a:noFill/>
          </a:ln>
        </p:spPr>
      </p:sp>
      <p:sp>
        <p:nvSpPr>
          <p:cNvPr id="233" name="Google Shape;233;p13"/>
          <p:cNvSpPr/>
          <p:nvPr/>
        </p:nvSpPr>
        <p:spPr>
          <a:xfrm>
            <a:off x="1311681" y="6723603"/>
            <a:ext cx="2864064" cy="2534697"/>
          </a:xfrm>
          <a:custGeom>
            <a:rect b="b" l="l" r="r" t="t"/>
            <a:pathLst>
              <a:path extrusionOk="0" h="2534697" w="2864064">
                <a:moveTo>
                  <a:pt x="0" y="0"/>
                </a:moveTo>
                <a:lnTo>
                  <a:pt x="2864064" y="0"/>
                </a:lnTo>
                <a:lnTo>
                  <a:pt x="2864064" y="2534697"/>
                </a:lnTo>
                <a:lnTo>
                  <a:pt x="0" y="2534697"/>
                </a:lnTo>
                <a:lnTo>
                  <a:pt x="0" y="0"/>
                </a:lnTo>
                <a:close/>
              </a:path>
            </a:pathLst>
          </a:custGeom>
          <a:blipFill rotWithShape="1">
            <a:blip r:embed="rId12">
              <a:alphaModFix/>
            </a:blip>
            <a:stretch>
              <a:fillRect b="0" l="0" r="0" t="0"/>
            </a:stretch>
          </a:blipFill>
          <a:ln>
            <a:noFill/>
          </a:ln>
        </p:spPr>
      </p:sp>
      <p:sp>
        <p:nvSpPr>
          <p:cNvPr id="234" name="Google Shape;234;p13"/>
          <p:cNvSpPr txBox="1"/>
          <p:nvPr/>
        </p:nvSpPr>
        <p:spPr>
          <a:xfrm>
            <a:off x="5054354" y="4346548"/>
            <a:ext cx="8179293" cy="1441504"/>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US" sz="8497">
                <a:solidFill>
                  <a:srgbClr val="000000"/>
                </a:solidFill>
                <a:latin typeface="Arial"/>
                <a:ea typeface="Arial"/>
                <a:cs typeface="Arial"/>
                <a:sym typeface="Arial"/>
              </a:rPr>
              <a:t>TERIMA KASIH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102" name="Google Shape;102;p2"/>
          <p:cNvSpPr/>
          <p:nvPr/>
        </p:nvSpPr>
        <p:spPr>
          <a:xfrm>
            <a:off x="3827743" y="3751233"/>
            <a:ext cx="3264106" cy="2921573"/>
          </a:xfrm>
          <a:custGeom>
            <a:rect b="b" l="l" r="r" t="t"/>
            <a:pathLst>
              <a:path extrusionOk="0"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rotWithShape="1">
            <a:blip r:embed="rId4">
              <a:alphaModFix/>
            </a:blip>
            <a:stretch>
              <a:fillRect b="-2587" l="0" r="0" t="-258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3878" y="9400264"/>
            <a:ext cx="10376693" cy="886736"/>
          </a:xfrm>
          <a:custGeom>
            <a:rect b="b" l="l" r="r" t="t"/>
            <a:pathLst>
              <a:path extrusionOk="0" h="886736" w="10376693">
                <a:moveTo>
                  <a:pt x="0" y="0"/>
                </a:moveTo>
                <a:lnTo>
                  <a:pt x="10376693" y="0"/>
                </a:lnTo>
                <a:lnTo>
                  <a:pt x="10376693" y="886736"/>
                </a:lnTo>
                <a:lnTo>
                  <a:pt x="0" y="886736"/>
                </a:lnTo>
                <a:lnTo>
                  <a:pt x="0" y="0"/>
                </a:lnTo>
                <a:close/>
              </a:path>
            </a:pathLst>
          </a:custGeom>
          <a:blipFill rotWithShape="1">
            <a:blip r:embed="rId5">
              <a:alphaModFix/>
            </a:blip>
            <a:stretch>
              <a:fillRect b="0" l="0" r="0" t="0"/>
            </a:stretch>
          </a:blipFill>
          <a:ln>
            <a:noFill/>
          </a:ln>
        </p:spPr>
      </p:sp>
      <p:sp>
        <p:nvSpPr>
          <p:cNvPr id="104" name="Google Shape;104;p2"/>
          <p:cNvSpPr/>
          <p:nvPr/>
        </p:nvSpPr>
        <p:spPr>
          <a:xfrm rot="10800000">
            <a:off x="7911307" y="0"/>
            <a:ext cx="10376693" cy="886736"/>
          </a:xfrm>
          <a:custGeom>
            <a:rect b="b" l="l" r="r" t="t"/>
            <a:pathLst>
              <a:path extrusionOk="0" h="886736" w="10376693">
                <a:moveTo>
                  <a:pt x="10376693" y="886736"/>
                </a:moveTo>
                <a:lnTo>
                  <a:pt x="0" y="886736"/>
                </a:lnTo>
                <a:lnTo>
                  <a:pt x="0" y="0"/>
                </a:lnTo>
                <a:lnTo>
                  <a:pt x="10376693" y="0"/>
                </a:lnTo>
                <a:lnTo>
                  <a:pt x="10376693" y="886736"/>
                </a:lnTo>
                <a:close/>
              </a:path>
            </a:pathLst>
          </a:custGeom>
          <a:blipFill rotWithShape="1">
            <a:blip r:embed="rId5">
              <a:alphaModFix/>
            </a:blip>
            <a:stretch>
              <a:fillRect b="0" l="0" r="0" t="0"/>
            </a:stretch>
          </a:blipFill>
          <a:ln>
            <a:noFill/>
          </a:ln>
        </p:spPr>
      </p:sp>
      <p:sp>
        <p:nvSpPr>
          <p:cNvPr id="105" name="Google Shape;105;p2"/>
          <p:cNvSpPr/>
          <p:nvPr/>
        </p:nvSpPr>
        <p:spPr>
          <a:xfrm>
            <a:off x="1120916" y="1333138"/>
            <a:ext cx="1754387" cy="1797068"/>
          </a:xfrm>
          <a:custGeom>
            <a:rect b="b" l="l" r="r" t="t"/>
            <a:pathLst>
              <a:path extrusionOk="0" h="1797068" w="1754387">
                <a:moveTo>
                  <a:pt x="0" y="0"/>
                </a:moveTo>
                <a:lnTo>
                  <a:pt x="1754387" y="0"/>
                </a:lnTo>
                <a:lnTo>
                  <a:pt x="1754387" y="1797067"/>
                </a:lnTo>
                <a:lnTo>
                  <a:pt x="0" y="1797067"/>
                </a:lnTo>
                <a:lnTo>
                  <a:pt x="0" y="0"/>
                </a:lnTo>
                <a:close/>
              </a:path>
            </a:pathLst>
          </a:custGeom>
          <a:blipFill rotWithShape="1">
            <a:blip r:embed="rId6">
              <a:alphaModFix/>
            </a:blip>
            <a:stretch>
              <a:fillRect b="0" l="0" r="0" t="0"/>
            </a:stretch>
          </a:blipFill>
          <a:ln>
            <a:noFill/>
          </a:ln>
        </p:spPr>
      </p:sp>
      <p:sp>
        <p:nvSpPr>
          <p:cNvPr id="106" name="Google Shape;106;p2"/>
          <p:cNvSpPr txBox="1"/>
          <p:nvPr/>
        </p:nvSpPr>
        <p:spPr>
          <a:xfrm>
            <a:off x="3608751" y="1209313"/>
            <a:ext cx="11070497" cy="1151043"/>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6771" u="none" cap="none" strike="noStrike">
                <a:solidFill>
                  <a:srgbClr val="000000"/>
                </a:solidFill>
                <a:latin typeface="Arial"/>
                <a:ea typeface="Arial"/>
                <a:cs typeface="Arial"/>
                <a:sym typeface="Arial"/>
              </a:rPr>
              <a:t>Anggota Grup</a:t>
            </a:r>
            <a:endParaRPr/>
          </a:p>
        </p:txBody>
      </p:sp>
      <p:sp>
        <p:nvSpPr>
          <p:cNvPr id="107" name="Google Shape;107;p2"/>
          <p:cNvSpPr txBox="1"/>
          <p:nvPr/>
        </p:nvSpPr>
        <p:spPr>
          <a:xfrm>
            <a:off x="9648825" y="7027555"/>
            <a:ext cx="4990868" cy="1196911"/>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b="0" i="0" lang="en-US" sz="3391" u="none" cap="none" strike="noStrike">
                <a:solidFill>
                  <a:srgbClr val="000000"/>
                </a:solidFill>
                <a:latin typeface="Arial"/>
                <a:ea typeface="Arial"/>
                <a:cs typeface="Arial"/>
                <a:sym typeface="Arial"/>
              </a:rPr>
              <a:t>Ayu Sururi Mardiah</a:t>
            </a:r>
            <a:endParaRPr/>
          </a:p>
          <a:p>
            <a:pPr indent="0" lvl="0" marL="0" marR="0" rtl="0" algn="ctr">
              <a:lnSpc>
                <a:spcPct val="140047"/>
              </a:lnSpc>
              <a:spcBef>
                <a:spcPts val="0"/>
              </a:spcBef>
              <a:spcAft>
                <a:spcPts val="0"/>
              </a:spcAft>
              <a:buNone/>
            </a:pPr>
            <a:r>
              <a:rPr b="0" i="0" lang="en-US" sz="3391" u="none" cap="none" strike="noStrike">
                <a:solidFill>
                  <a:srgbClr val="000000"/>
                </a:solidFill>
                <a:latin typeface="Arial"/>
                <a:ea typeface="Arial"/>
                <a:cs typeface="Arial"/>
                <a:sym typeface="Arial"/>
              </a:rPr>
              <a:t>2106103020072</a:t>
            </a:r>
            <a:endParaRPr/>
          </a:p>
        </p:txBody>
      </p:sp>
      <p:sp>
        <p:nvSpPr>
          <p:cNvPr id="108" name="Google Shape;108;p2"/>
          <p:cNvSpPr txBox="1"/>
          <p:nvPr/>
        </p:nvSpPr>
        <p:spPr>
          <a:xfrm>
            <a:off x="3212498" y="7027555"/>
            <a:ext cx="4460685" cy="1196911"/>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b="0" i="0" lang="en-US" sz="3391" u="none" cap="none" strike="noStrike">
                <a:solidFill>
                  <a:srgbClr val="000000"/>
                </a:solidFill>
                <a:latin typeface="Arial"/>
                <a:ea typeface="Arial"/>
                <a:cs typeface="Arial"/>
                <a:sym typeface="Arial"/>
              </a:rPr>
              <a:t>Sibran Mulasi</a:t>
            </a:r>
            <a:endParaRPr/>
          </a:p>
          <a:p>
            <a:pPr indent="0" lvl="0" marL="0" marR="0" rtl="0" algn="ctr">
              <a:lnSpc>
                <a:spcPct val="140047"/>
              </a:lnSpc>
              <a:spcBef>
                <a:spcPts val="0"/>
              </a:spcBef>
              <a:spcAft>
                <a:spcPts val="0"/>
              </a:spcAft>
              <a:buNone/>
            </a:pPr>
            <a:r>
              <a:rPr b="0" i="0" lang="en-US" sz="3391" u="none" cap="none" strike="noStrike">
                <a:solidFill>
                  <a:srgbClr val="000000"/>
                </a:solidFill>
                <a:latin typeface="Arial"/>
                <a:ea typeface="Arial"/>
                <a:cs typeface="Arial"/>
                <a:sym typeface="Arial"/>
              </a:rPr>
              <a:t>2106103020047</a:t>
            </a:r>
            <a:endParaRPr/>
          </a:p>
        </p:txBody>
      </p:sp>
      <p:sp>
        <p:nvSpPr>
          <p:cNvPr id="109" name="Google Shape;109;p2"/>
          <p:cNvSpPr/>
          <p:nvPr/>
        </p:nvSpPr>
        <p:spPr>
          <a:xfrm>
            <a:off x="0" y="0"/>
            <a:ext cx="18288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2"/>
          <p:cNvSpPr/>
          <p:nvPr/>
        </p:nvSpPr>
        <p:spPr>
          <a:xfrm>
            <a:off x="10512206" y="3748624"/>
            <a:ext cx="3264106" cy="2921573"/>
          </a:xfrm>
          <a:custGeom>
            <a:rect b="b" l="l" r="r" t="t"/>
            <a:pathLst>
              <a:path extrusionOk="0"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rotWithShape="1">
            <a:blip r:embed="rId7">
              <a:alphaModFix/>
            </a:blip>
            <a:stretch>
              <a:fillRect b="-4388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116" name="Google Shape;116;p3"/>
          <p:cNvSpPr/>
          <p:nvPr/>
        </p:nvSpPr>
        <p:spPr>
          <a:xfrm rot="-5400000">
            <a:off x="-4957048" y="4957048"/>
            <a:ext cx="10287000" cy="372904"/>
          </a:xfrm>
          <a:custGeom>
            <a:rect b="b" l="l" r="r" t="t"/>
            <a:pathLst>
              <a:path extrusionOk="0" h="372904" w="10287000">
                <a:moveTo>
                  <a:pt x="0" y="0"/>
                </a:moveTo>
                <a:lnTo>
                  <a:pt x="10287000" y="0"/>
                </a:lnTo>
                <a:lnTo>
                  <a:pt x="10287000" y="372904"/>
                </a:lnTo>
                <a:lnTo>
                  <a:pt x="0" y="372904"/>
                </a:lnTo>
                <a:lnTo>
                  <a:pt x="0" y="0"/>
                </a:lnTo>
                <a:close/>
              </a:path>
            </a:pathLst>
          </a:custGeom>
          <a:blipFill rotWithShape="1">
            <a:blip r:embed="rId4">
              <a:alphaModFix/>
            </a:blip>
            <a:stretch>
              <a:fillRect b="0" l="0" r="0" t="0"/>
            </a:stretch>
          </a:blipFill>
          <a:ln>
            <a:noFill/>
          </a:ln>
        </p:spPr>
      </p:sp>
      <p:sp>
        <p:nvSpPr>
          <p:cNvPr id="117" name="Google Shape;117;p3"/>
          <p:cNvSpPr/>
          <p:nvPr/>
        </p:nvSpPr>
        <p:spPr>
          <a:xfrm>
            <a:off x="6582035" y="124557"/>
            <a:ext cx="1256898" cy="1418220"/>
          </a:xfrm>
          <a:custGeom>
            <a:rect b="b" l="l" r="r" t="t"/>
            <a:pathLst>
              <a:path extrusionOk="0" h="1418220" w="1256898">
                <a:moveTo>
                  <a:pt x="0" y="0"/>
                </a:moveTo>
                <a:lnTo>
                  <a:pt x="1256898" y="0"/>
                </a:lnTo>
                <a:lnTo>
                  <a:pt x="1256898" y="1418220"/>
                </a:lnTo>
                <a:lnTo>
                  <a:pt x="0" y="1418220"/>
                </a:lnTo>
                <a:lnTo>
                  <a:pt x="0" y="0"/>
                </a:lnTo>
                <a:close/>
              </a:path>
            </a:pathLst>
          </a:custGeom>
          <a:blipFill rotWithShape="1">
            <a:blip r:embed="rId5">
              <a:alphaModFix/>
            </a:blip>
            <a:stretch>
              <a:fillRect b="0" l="0" r="0" t="0"/>
            </a:stretch>
          </a:blipFill>
          <a:ln>
            <a:noFill/>
          </a:ln>
        </p:spPr>
      </p:sp>
      <p:graphicFrame>
        <p:nvGraphicFramePr>
          <p:cNvPr id="118" name="Google Shape;118;p3"/>
          <p:cNvGraphicFramePr/>
          <p:nvPr/>
        </p:nvGraphicFramePr>
        <p:xfrm>
          <a:off x="1235680" y="2286762"/>
          <a:ext cx="3000000" cy="3000000"/>
        </p:xfrm>
        <a:graphic>
          <a:graphicData uri="http://schemas.openxmlformats.org/drawingml/2006/table">
            <a:tbl>
              <a:tblPr>
                <a:noFill/>
                <a:tableStyleId>{854F96D3-8A6A-460A-8B30-636F5347185D}</a:tableStyleId>
              </a:tblPr>
              <a:tblGrid>
                <a:gridCol w="3824700"/>
                <a:gridCol w="12857225"/>
              </a:tblGrid>
              <a:tr h="2810675">
                <a:tc>
                  <a:txBody>
                    <a:bodyPr/>
                    <a:lstStyle/>
                    <a:p>
                      <a:pPr indent="0" lvl="0" marL="0" marR="0" rtl="0" algn="ctr">
                        <a:lnSpc>
                          <a:spcPct val="140000"/>
                        </a:lnSpc>
                        <a:spcBef>
                          <a:spcPts val="0"/>
                        </a:spcBef>
                        <a:spcAft>
                          <a:spcPts val="0"/>
                        </a:spcAft>
                        <a:buNone/>
                      </a:pPr>
                      <a:r>
                        <a:rPr lang="en-US" sz="3200" u="none" cap="none" strike="noStrike">
                          <a:solidFill>
                            <a:srgbClr val="000000"/>
                          </a:solidFill>
                          <a:latin typeface="Arial"/>
                          <a:ea typeface="Arial"/>
                          <a:cs typeface="Arial"/>
                          <a:sym typeface="Arial"/>
                        </a:rPr>
                        <a:t>Judul Artikel</a:t>
                      </a:r>
                      <a:endParaRPr sz="1100" u="none" cap="none" strike="noStrike"/>
                    </a:p>
                  </a:txBody>
                  <a:tcPr marT="190500" marB="190500" marR="190500" marL="190500" anchor="ctr">
                    <a:lnL cap="flat" cmpd="sng" w="76200">
                      <a:solidFill>
                        <a:srgbClr val="F7F2F8"/>
                      </a:solidFill>
                      <a:prstDash val="solid"/>
                      <a:round/>
                      <a:headEnd len="sm" w="sm" type="none"/>
                      <a:tailEnd len="sm" w="sm" type="none"/>
                    </a:lnL>
                    <a:lnR cap="flat" cmpd="sng" w="76200">
                      <a:solidFill>
                        <a:srgbClr val="F7F2F8"/>
                      </a:solidFill>
                      <a:prstDash val="solid"/>
                      <a:round/>
                      <a:headEnd len="sm" w="sm" type="none"/>
                      <a:tailEnd len="sm" w="sm" type="none"/>
                    </a:lnR>
                    <a:lnT cap="flat" cmpd="sng" w="76200">
                      <a:solidFill>
                        <a:srgbClr val="F7F2F8"/>
                      </a:solidFill>
                      <a:prstDash val="solid"/>
                      <a:round/>
                      <a:headEnd len="sm" w="sm" type="none"/>
                      <a:tailEnd len="sm" w="sm" type="none"/>
                    </a:lnT>
                    <a:lnB cap="flat" cmpd="sng" w="76200">
                      <a:solidFill>
                        <a:srgbClr val="F7F2F8"/>
                      </a:solidFill>
                      <a:prstDash val="solid"/>
                      <a:round/>
                      <a:headEnd len="sm" w="sm" type="none"/>
                      <a:tailEnd len="sm" w="sm" type="none"/>
                    </a:lnB>
                    <a:solidFill>
                      <a:srgbClr val="E19797"/>
                    </a:solidFill>
                  </a:tcPr>
                </a:tc>
                <a:tc>
                  <a:txBody>
                    <a:bodyPr/>
                    <a:lstStyle/>
                    <a:p>
                      <a:pPr indent="0" lvl="0" marL="0" marR="0" rtl="0" algn="l">
                        <a:lnSpc>
                          <a:spcPct val="140000"/>
                        </a:lnSpc>
                        <a:spcBef>
                          <a:spcPts val="0"/>
                        </a:spcBef>
                        <a:spcAft>
                          <a:spcPts val="0"/>
                        </a:spcAft>
                        <a:buNone/>
                      </a:pPr>
                      <a:r>
                        <a:rPr lang="en-US" sz="3200" u="none" cap="none" strike="noStrike">
                          <a:solidFill>
                            <a:srgbClr val="000000"/>
                          </a:solidFill>
                          <a:latin typeface="Arial"/>
                          <a:ea typeface="Arial"/>
                          <a:cs typeface="Arial"/>
                          <a:sym typeface="Arial"/>
                        </a:rPr>
                        <a:t>Assessing the impact of differentiated instruction on mathematics achievement and attitudes of secondary school learners (Menilai Dampak Pembelajaran Berdiferensiasi terhadap Prestasi dan Sikap Siswa Sekolah Menengah pada Pembelajaran Matematika)</a:t>
                      </a:r>
                      <a:endParaRPr sz="1100" u="none" cap="none" strike="noStrike"/>
                    </a:p>
                  </a:txBody>
                  <a:tcPr marT="190500" marB="190500" marR="190500" marL="190500" anchor="ctr">
                    <a:lnL cap="flat" cmpd="sng" w="76200">
                      <a:solidFill>
                        <a:srgbClr val="F7F2F8"/>
                      </a:solidFill>
                      <a:prstDash val="solid"/>
                      <a:round/>
                      <a:headEnd len="sm" w="sm" type="none"/>
                      <a:tailEnd len="sm" w="sm" type="none"/>
                    </a:lnL>
                    <a:lnR cap="flat" cmpd="sng" w="76200">
                      <a:solidFill>
                        <a:srgbClr val="F7F2F8"/>
                      </a:solidFill>
                      <a:prstDash val="solid"/>
                      <a:round/>
                      <a:headEnd len="sm" w="sm" type="none"/>
                      <a:tailEnd len="sm" w="sm" type="none"/>
                    </a:lnR>
                    <a:lnT cap="flat" cmpd="sng" w="76200">
                      <a:solidFill>
                        <a:srgbClr val="F7F2F8"/>
                      </a:solidFill>
                      <a:prstDash val="solid"/>
                      <a:round/>
                      <a:headEnd len="sm" w="sm" type="none"/>
                      <a:tailEnd len="sm" w="sm" type="none"/>
                    </a:lnT>
                    <a:lnB cap="flat" cmpd="sng" w="76200">
                      <a:solidFill>
                        <a:srgbClr val="F7F2F8"/>
                      </a:solidFill>
                      <a:prstDash val="solid"/>
                      <a:round/>
                      <a:headEnd len="sm" w="sm" type="none"/>
                      <a:tailEnd len="sm" w="sm" type="none"/>
                    </a:lnB>
                    <a:solidFill>
                      <a:srgbClr val="E3B8C5"/>
                    </a:solidFill>
                  </a:tcPr>
                </a:tc>
              </a:tr>
              <a:tr h="1674850">
                <a:tc>
                  <a:txBody>
                    <a:bodyPr/>
                    <a:lstStyle/>
                    <a:p>
                      <a:pPr indent="0" lvl="0" marL="0" marR="0" rtl="0" algn="ctr">
                        <a:lnSpc>
                          <a:spcPct val="140000"/>
                        </a:lnSpc>
                        <a:spcBef>
                          <a:spcPts val="0"/>
                        </a:spcBef>
                        <a:spcAft>
                          <a:spcPts val="0"/>
                        </a:spcAft>
                        <a:buNone/>
                      </a:pPr>
                      <a:r>
                        <a:rPr lang="en-US" sz="3200" u="none" cap="none" strike="noStrike">
                          <a:solidFill>
                            <a:srgbClr val="000000"/>
                          </a:solidFill>
                          <a:latin typeface="Arial"/>
                          <a:ea typeface="Arial"/>
                          <a:cs typeface="Arial"/>
                          <a:sym typeface="Arial"/>
                        </a:rPr>
                        <a:t>Jurnal (Nama, Vol, Edisi, Hal): </a:t>
                      </a:r>
                      <a:endParaRPr sz="1100" u="none" cap="none" strike="noStrike"/>
                    </a:p>
                  </a:txBody>
                  <a:tcPr marT="190500" marB="190500" marR="190500" marL="190500" anchor="ctr">
                    <a:lnL cap="flat" cmpd="sng" w="76200">
                      <a:solidFill>
                        <a:srgbClr val="F7F2F8"/>
                      </a:solidFill>
                      <a:prstDash val="solid"/>
                      <a:round/>
                      <a:headEnd len="sm" w="sm" type="none"/>
                      <a:tailEnd len="sm" w="sm" type="none"/>
                    </a:lnL>
                    <a:lnR cap="flat" cmpd="sng" w="76200">
                      <a:solidFill>
                        <a:srgbClr val="F7F2F8"/>
                      </a:solidFill>
                      <a:prstDash val="solid"/>
                      <a:round/>
                      <a:headEnd len="sm" w="sm" type="none"/>
                      <a:tailEnd len="sm" w="sm" type="none"/>
                    </a:lnR>
                    <a:lnT cap="flat" cmpd="sng" w="76200">
                      <a:solidFill>
                        <a:srgbClr val="F7F2F8"/>
                      </a:solidFill>
                      <a:prstDash val="solid"/>
                      <a:round/>
                      <a:headEnd len="sm" w="sm" type="none"/>
                      <a:tailEnd len="sm" w="sm" type="none"/>
                    </a:lnT>
                    <a:lnB cap="flat" cmpd="sng" w="76200">
                      <a:solidFill>
                        <a:srgbClr val="F7F2F8"/>
                      </a:solidFill>
                      <a:prstDash val="solid"/>
                      <a:round/>
                      <a:headEnd len="sm" w="sm" type="none"/>
                      <a:tailEnd len="sm" w="sm" type="none"/>
                    </a:lnB>
                    <a:solidFill>
                      <a:srgbClr val="E19797"/>
                    </a:solidFill>
                  </a:tcPr>
                </a:tc>
                <a:tc>
                  <a:txBody>
                    <a:bodyPr/>
                    <a:lstStyle/>
                    <a:p>
                      <a:pPr indent="0" lvl="0" marL="0" marR="0" rtl="0" algn="just">
                        <a:lnSpc>
                          <a:spcPct val="140000"/>
                        </a:lnSpc>
                        <a:spcBef>
                          <a:spcPts val="0"/>
                        </a:spcBef>
                        <a:spcAft>
                          <a:spcPts val="0"/>
                        </a:spcAft>
                        <a:buNone/>
                      </a:pPr>
                      <a:r>
                        <a:rPr lang="en-US" sz="3200" u="none" cap="none" strike="noStrike">
                          <a:solidFill>
                            <a:srgbClr val="000000"/>
                          </a:solidFill>
                          <a:latin typeface="Arial"/>
                          <a:ea typeface="Arial"/>
                          <a:cs typeface="Arial"/>
                          <a:sym typeface="Arial"/>
                        </a:rPr>
                        <a:t>South African Journal of Education, 43(1), 1-10</a:t>
                      </a:r>
                      <a:endParaRPr sz="1100" u="none" cap="none" strike="noStrike"/>
                    </a:p>
                  </a:txBody>
                  <a:tcPr marT="190500" marB="190500" marR="190500" marL="190500" anchor="ctr">
                    <a:lnL cap="flat" cmpd="sng" w="76200">
                      <a:solidFill>
                        <a:srgbClr val="F7F2F8"/>
                      </a:solidFill>
                      <a:prstDash val="solid"/>
                      <a:round/>
                      <a:headEnd len="sm" w="sm" type="none"/>
                      <a:tailEnd len="sm" w="sm" type="none"/>
                    </a:lnL>
                    <a:lnR cap="flat" cmpd="sng" w="76200">
                      <a:solidFill>
                        <a:srgbClr val="F7F2F8"/>
                      </a:solidFill>
                      <a:prstDash val="solid"/>
                      <a:round/>
                      <a:headEnd len="sm" w="sm" type="none"/>
                      <a:tailEnd len="sm" w="sm" type="none"/>
                    </a:lnR>
                    <a:lnT cap="flat" cmpd="sng" w="76200">
                      <a:solidFill>
                        <a:srgbClr val="F7F2F8"/>
                      </a:solidFill>
                      <a:prstDash val="solid"/>
                      <a:round/>
                      <a:headEnd len="sm" w="sm" type="none"/>
                      <a:tailEnd len="sm" w="sm" type="none"/>
                    </a:lnT>
                    <a:lnB cap="flat" cmpd="sng" w="76200">
                      <a:solidFill>
                        <a:srgbClr val="F7F2F8"/>
                      </a:solidFill>
                      <a:prstDash val="solid"/>
                      <a:round/>
                      <a:headEnd len="sm" w="sm" type="none"/>
                      <a:tailEnd len="sm" w="sm" type="none"/>
                    </a:lnB>
                    <a:solidFill>
                      <a:srgbClr val="E3B8C5"/>
                    </a:solidFill>
                  </a:tcPr>
                </a:tc>
              </a:tr>
              <a:tr h="1106950">
                <a:tc>
                  <a:txBody>
                    <a:bodyPr/>
                    <a:lstStyle/>
                    <a:p>
                      <a:pPr indent="0" lvl="0" marL="0" marR="0" rtl="0" algn="ctr">
                        <a:lnSpc>
                          <a:spcPct val="140000"/>
                        </a:lnSpc>
                        <a:spcBef>
                          <a:spcPts val="0"/>
                        </a:spcBef>
                        <a:spcAft>
                          <a:spcPts val="0"/>
                        </a:spcAft>
                        <a:buNone/>
                      </a:pPr>
                      <a:r>
                        <a:rPr lang="en-US" sz="3200" u="none" cap="none" strike="noStrike">
                          <a:solidFill>
                            <a:srgbClr val="000000"/>
                          </a:solidFill>
                          <a:latin typeface="Arial"/>
                          <a:ea typeface="Arial"/>
                          <a:cs typeface="Arial"/>
                          <a:sym typeface="Arial"/>
                        </a:rPr>
                        <a:t>Tahun</a:t>
                      </a:r>
                      <a:endParaRPr sz="1100" u="none" cap="none" strike="noStrike"/>
                    </a:p>
                  </a:txBody>
                  <a:tcPr marT="190500" marB="190500" marR="190500" marL="190500" anchor="ctr">
                    <a:lnL cap="flat" cmpd="sng" w="76200">
                      <a:solidFill>
                        <a:srgbClr val="F7F2F8"/>
                      </a:solidFill>
                      <a:prstDash val="solid"/>
                      <a:round/>
                      <a:headEnd len="sm" w="sm" type="none"/>
                      <a:tailEnd len="sm" w="sm" type="none"/>
                    </a:lnL>
                    <a:lnR cap="flat" cmpd="sng" w="76200">
                      <a:solidFill>
                        <a:srgbClr val="F7F2F8"/>
                      </a:solidFill>
                      <a:prstDash val="solid"/>
                      <a:round/>
                      <a:headEnd len="sm" w="sm" type="none"/>
                      <a:tailEnd len="sm" w="sm" type="none"/>
                    </a:lnR>
                    <a:lnT cap="flat" cmpd="sng" w="76200">
                      <a:solidFill>
                        <a:srgbClr val="F7F2F8"/>
                      </a:solidFill>
                      <a:prstDash val="solid"/>
                      <a:round/>
                      <a:headEnd len="sm" w="sm" type="none"/>
                      <a:tailEnd len="sm" w="sm" type="none"/>
                    </a:lnT>
                    <a:lnB cap="flat" cmpd="sng" w="76200">
                      <a:solidFill>
                        <a:srgbClr val="F7F2F8"/>
                      </a:solidFill>
                      <a:prstDash val="solid"/>
                      <a:round/>
                      <a:headEnd len="sm" w="sm" type="none"/>
                      <a:tailEnd len="sm" w="sm" type="none"/>
                    </a:lnB>
                    <a:solidFill>
                      <a:srgbClr val="E19797"/>
                    </a:solidFill>
                  </a:tcPr>
                </a:tc>
                <a:tc>
                  <a:txBody>
                    <a:bodyPr/>
                    <a:lstStyle/>
                    <a:p>
                      <a:pPr indent="0" lvl="0" marL="0" marR="0" rtl="0" algn="l">
                        <a:lnSpc>
                          <a:spcPct val="140000"/>
                        </a:lnSpc>
                        <a:spcBef>
                          <a:spcPts val="0"/>
                        </a:spcBef>
                        <a:spcAft>
                          <a:spcPts val="0"/>
                        </a:spcAft>
                        <a:buNone/>
                      </a:pPr>
                      <a:r>
                        <a:rPr lang="en-US" sz="3200" u="none" cap="none" strike="noStrike">
                          <a:solidFill>
                            <a:srgbClr val="000000"/>
                          </a:solidFill>
                          <a:latin typeface="Arial"/>
                          <a:ea typeface="Arial"/>
                          <a:cs typeface="Arial"/>
                          <a:sym typeface="Arial"/>
                        </a:rPr>
                        <a:t>2023</a:t>
                      </a:r>
                      <a:endParaRPr sz="1100" u="none" cap="none" strike="noStrike"/>
                    </a:p>
                  </a:txBody>
                  <a:tcPr marT="190500" marB="190500" marR="190500" marL="190500" anchor="ctr">
                    <a:lnL cap="flat" cmpd="sng" w="76200">
                      <a:solidFill>
                        <a:srgbClr val="F7F2F8"/>
                      </a:solidFill>
                      <a:prstDash val="solid"/>
                      <a:round/>
                      <a:headEnd len="sm" w="sm" type="none"/>
                      <a:tailEnd len="sm" w="sm" type="none"/>
                    </a:lnL>
                    <a:lnR cap="flat" cmpd="sng" w="76200">
                      <a:solidFill>
                        <a:srgbClr val="F7F2F8"/>
                      </a:solidFill>
                      <a:prstDash val="solid"/>
                      <a:round/>
                      <a:headEnd len="sm" w="sm" type="none"/>
                      <a:tailEnd len="sm" w="sm" type="none"/>
                    </a:lnR>
                    <a:lnT cap="flat" cmpd="sng" w="76200">
                      <a:solidFill>
                        <a:srgbClr val="F7F2F8"/>
                      </a:solidFill>
                      <a:prstDash val="solid"/>
                      <a:round/>
                      <a:headEnd len="sm" w="sm" type="none"/>
                      <a:tailEnd len="sm" w="sm" type="none"/>
                    </a:lnT>
                    <a:lnB cap="flat" cmpd="sng" w="76200">
                      <a:solidFill>
                        <a:srgbClr val="F7F2F8"/>
                      </a:solidFill>
                      <a:prstDash val="solid"/>
                      <a:round/>
                      <a:headEnd len="sm" w="sm" type="none"/>
                      <a:tailEnd len="sm" w="sm" type="none"/>
                    </a:lnB>
                    <a:solidFill>
                      <a:srgbClr val="E3B8C5"/>
                    </a:solidFill>
                  </a:tcPr>
                </a:tc>
              </a:tr>
              <a:tr h="1700100">
                <a:tc>
                  <a:txBody>
                    <a:bodyPr/>
                    <a:lstStyle/>
                    <a:p>
                      <a:pPr indent="0" lvl="0" marL="0" marR="0" rtl="0" algn="ctr">
                        <a:lnSpc>
                          <a:spcPct val="140000"/>
                        </a:lnSpc>
                        <a:spcBef>
                          <a:spcPts val="0"/>
                        </a:spcBef>
                        <a:spcAft>
                          <a:spcPts val="0"/>
                        </a:spcAft>
                        <a:buNone/>
                      </a:pPr>
                      <a:r>
                        <a:rPr lang="en-US" sz="3200" u="none" cap="none" strike="noStrike">
                          <a:solidFill>
                            <a:srgbClr val="000000"/>
                          </a:solidFill>
                          <a:latin typeface="Arial"/>
                          <a:ea typeface="Arial"/>
                          <a:cs typeface="Arial"/>
                          <a:sym typeface="Arial"/>
                        </a:rPr>
                        <a:t>Nama dan Instansi Penulis</a:t>
                      </a:r>
                      <a:endParaRPr sz="1100" u="none" cap="none" strike="noStrike"/>
                    </a:p>
                  </a:txBody>
                  <a:tcPr marT="190500" marB="190500" marR="190500" marL="190500" anchor="ctr">
                    <a:lnL cap="flat" cmpd="sng" w="76200">
                      <a:solidFill>
                        <a:srgbClr val="F7F2F8"/>
                      </a:solidFill>
                      <a:prstDash val="solid"/>
                      <a:round/>
                      <a:headEnd len="sm" w="sm" type="none"/>
                      <a:tailEnd len="sm" w="sm" type="none"/>
                    </a:lnL>
                    <a:lnR cap="flat" cmpd="sng" w="76200">
                      <a:solidFill>
                        <a:srgbClr val="F7F2F8"/>
                      </a:solidFill>
                      <a:prstDash val="solid"/>
                      <a:round/>
                      <a:headEnd len="sm" w="sm" type="none"/>
                      <a:tailEnd len="sm" w="sm" type="none"/>
                    </a:lnR>
                    <a:lnT cap="flat" cmpd="sng" w="76200">
                      <a:solidFill>
                        <a:srgbClr val="F7F2F8"/>
                      </a:solidFill>
                      <a:prstDash val="solid"/>
                      <a:round/>
                      <a:headEnd len="sm" w="sm" type="none"/>
                      <a:tailEnd len="sm" w="sm" type="none"/>
                    </a:lnT>
                    <a:lnB cap="flat" cmpd="sng" w="76200">
                      <a:solidFill>
                        <a:srgbClr val="F7F2F8"/>
                      </a:solidFill>
                      <a:prstDash val="solid"/>
                      <a:round/>
                      <a:headEnd len="sm" w="sm" type="none"/>
                      <a:tailEnd len="sm" w="sm" type="none"/>
                    </a:lnB>
                    <a:solidFill>
                      <a:srgbClr val="E19797"/>
                    </a:solidFill>
                  </a:tcPr>
                </a:tc>
                <a:tc>
                  <a:txBody>
                    <a:bodyPr/>
                    <a:lstStyle/>
                    <a:p>
                      <a:pPr indent="0" lvl="0" marL="0" marR="0" rtl="0" algn="l">
                        <a:lnSpc>
                          <a:spcPct val="140000"/>
                        </a:lnSpc>
                        <a:spcBef>
                          <a:spcPts val="0"/>
                        </a:spcBef>
                        <a:spcAft>
                          <a:spcPts val="0"/>
                        </a:spcAft>
                        <a:buNone/>
                      </a:pPr>
                      <a:r>
                        <a:rPr lang="en-US" sz="3200" u="none" cap="none" strike="noStrike">
                          <a:solidFill>
                            <a:srgbClr val="000000"/>
                          </a:solidFill>
                          <a:latin typeface="Arial"/>
                          <a:ea typeface="Arial"/>
                          <a:cs typeface="Arial"/>
                          <a:sym typeface="Arial"/>
                        </a:rPr>
                        <a:t>Ayten Pinar Bal, Mathematics and Science Education Department, Faculty of Education, Cukurova University, Adana, Turkey</a:t>
                      </a:r>
                      <a:endParaRPr sz="1100" u="none" cap="none" strike="noStrike"/>
                    </a:p>
                  </a:txBody>
                  <a:tcPr marT="190500" marB="190500" marR="190500" marL="190500" anchor="ctr">
                    <a:lnL cap="flat" cmpd="sng" w="76200">
                      <a:solidFill>
                        <a:srgbClr val="F7F2F8"/>
                      </a:solidFill>
                      <a:prstDash val="solid"/>
                      <a:round/>
                      <a:headEnd len="sm" w="sm" type="none"/>
                      <a:tailEnd len="sm" w="sm" type="none"/>
                    </a:lnL>
                    <a:lnR cap="flat" cmpd="sng" w="76200">
                      <a:solidFill>
                        <a:srgbClr val="F7F2F8"/>
                      </a:solidFill>
                      <a:prstDash val="solid"/>
                      <a:round/>
                      <a:headEnd len="sm" w="sm" type="none"/>
                      <a:tailEnd len="sm" w="sm" type="none"/>
                    </a:lnR>
                    <a:lnT cap="flat" cmpd="sng" w="76200">
                      <a:solidFill>
                        <a:srgbClr val="F7F2F8"/>
                      </a:solidFill>
                      <a:prstDash val="solid"/>
                      <a:round/>
                      <a:headEnd len="sm" w="sm" type="none"/>
                      <a:tailEnd len="sm" w="sm" type="none"/>
                    </a:lnT>
                    <a:lnB cap="flat" cmpd="sng" w="76200">
                      <a:solidFill>
                        <a:srgbClr val="F7F2F8"/>
                      </a:solidFill>
                      <a:prstDash val="solid"/>
                      <a:round/>
                      <a:headEnd len="sm" w="sm" type="none"/>
                      <a:tailEnd len="sm" w="sm" type="none"/>
                    </a:lnB>
                    <a:solidFill>
                      <a:srgbClr val="E3B8C5"/>
                    </a:solidFill>
                  </a:tcPr>
                </a:tc>
              </a:tr>
            </a:tbl>
          </a:graphicData>
        </a:graphic>
      </p:graphicFrame>
      <p:sp>
        <p:nvSpPr>
          <p:cNvPr id="119" name="Google Shape;119;p3"/>
          <p:cNvSpPr txBox="1"/>
          <p:nvPr/>
        </p:nvSpPr>
        <p:spPr>
          <a:xfrm>
            <a:off x="1028700" y="904875"/>
            <a:ext cx="7094400" cy="25014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lang="en-US" sz="6771">
                <a:solidFill>
                  <a:srgbClr val="000000"/>
                </a:solidFill>
                <a:latin typeface="Arial"/>
                <a:ea typeface="Arial"/>
                <a:cs typeface="Arial"/>
                <a:sym typeface="Arial"/>
              </a:rPr>
              <a:t>Identitas Jurnal</a:t>
            </a:r>
            <a:endParaRPr/>
          </a:p>
          <a:p>
            <a:pPr indent="0" lvl="0" marL="0" marR="0" rtl="0" algn="l">
              <a:lnSpc>
                <a:spcPct val="140008"/>
              </a:lnSpc>
              <a:spcBef>
                <a:spcPts val="0"/>
              </a:spcBef>
              <a:spcAft>
                <a:spcPts val="0"/>
              </a:spcAft>
              <a:buNone/>
            </a:pPr>
            <a:r>
              <a:t/>
            </a:r>
            <a:endParaRPr sz="6771">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125" name="Google Shape;125;p4"/>
          <p:cNvSpPr txBox="1"/>
          <p:nvPr/>
        </p:nvSpPr>
        <p:spPr>
          <a:xfrm>
            <a:off x="2223958" y="3429635"/>
            <a:ext cx="13840085" cy="3332480"/>
          </a:xfrm>
          <a:prstGeom prst="rect">
            <a:avLst/>
          </a:prstGeom>
          <a:noFill/>
          <a:ln>
            <a:noFill/>
          </a:ln>
        </p:spPr>
        <p:txBody>
          <a:bodyPr anchorCtr="0" anchor="t" bIns="0" lIns="0" spcFirstLastPara="1" rIns="0" wrap="square" tIns="0">
            <a:spAutoFit/>
          </a:bodyPr>
          <a:lstStyle/>
          <a:p>
            <a:pPr indent="-410210" lvl="1" marL="820421" marR="0" rtl="0" algn="ctr">
              <a:lnSpc>
                <a:spcPct val="140000"/>
              </a:lnSpc>
              <a:spcBef>
                <a:spcPts val="0"/>
              </a:spcBef>
              <a:spcAft>
                <a:spcPts val="0"/>
              </a:spcAft>
              <a:buClr>
                <a:srgbClr val="000000"/>
              </a:buClr>
              <a:buSzPts val="3800"/>
              <a:buFont typeface="Arial"/>
              <a:buAutoNum type="arabicPeriod"/>
            </a:pPr>
            <a:r>
              <a:rPr b="0" i="0" lang="en-US" sz="3800" u="none" cap="none" strike="noStrike">
                <a:solidFill>
                  <a:srgbClr val="000000"/>
                </a:solidFill>
                <a:latin typeface="Arial"/>
                <a:ea typeface="Arial"/>
                <a:cs typeface="Arial"/>
                <a:sym typeface="Arial"/>
              </a:rPr>
              <a:t>latar belakang</a:t>
            </a:r>
            <a:endParaRPr/>
          </a:p>
          <a:p>
            <a:pPr indent="-410210" lvl="1" marL="820421" marR="0" rtl="0" algn="ctr">
              <a:lnSpc>
                <a:spcPct val="140000"/>
              </a:lnSpc>
              <a:spcBef>
                <a:spcPts val="0"/>
              </a:spcBef>
              <a:spcAft>
                <a:spcPts val="0"/>
              </a:spcAft>
              <a:buClr>
                <a:srgbClr val="000000"/>
              </a:buClr>
              <a:buSzPts val="3800"/>
              <a:buFont typeface="Arial"/>
              <a:buAutoNum type="arabicPeriod"/>
            </a:pPr>
            <a:r>
              <a:rPr b="0" i="0" lang="en-US" sz="3800" u="none" cap="none" strike="noStrike">
                <a:solidFill>
                  <a:srgbClr val="000000"/>
                </a:solidFill>
                <a:latin typeface="Arial"/>
                <a:ea typeface="Arial"/>
                <a:cs typeface="Arial"/>
                <a:sym typeface="Arial"/>
              </a:rPr>
              <a:t>rumusan masalah atau tujuan penelitian</a:t>
            </a:r>
            <a:endParaRPr/>
          </a:p>
          <a:p>
            <a:pPr indent="-410210" lvl="1" marL="820421" marR="0" rtl="0" algn="ctr">
              <a:lnSpc>
                <a:spcPct val="140000"/>
              </a:lnSpc>
              <a:spcBef>
                <a:spcPts val="0"/>
              </a:spcBef>
              <a:spcAft>
                <a:spcPts val="0"/>
              </a:spcAft>
              <a:buClr>
                <a:srgbClr val="000000"/>
              </a:buClr>
              <a:buSzPts val="3800"/>
              <a:buFont typeface="Arial"/>
              <a:buAutoNum type="arabicPeriod"/>
            </a:pPr>
            <a:r>
              <a:rPr b="0" i="0" lang="en-US" sz="3800" u="none" cap="none" strike="noStrike">
                <a:solidFill>
                  <a:srgbClr val="000000"/>
                </a:solidFill>
                <a:latin typeface="Arial"/>
                <a:ea typeface="Arial"/>
                <a:cs typeface="Arial"/>
                <a:sym typeface="Arial"/>
              </a:rPr>
              <a:t>metode penelitian</a:t>
            </a:r>
            <a:endParaRPr/>
          </a:p>
          <a:p>
            <a:pPr indent="-410210" lvl="1" marL="820421" marR="0" rtl="0" algn="ctr">
              <a:lnSpc>
                <a:spcPct val="140000"/>
              </a:lnSpc>
              <a:spcBef>
                <a:spcPts val="0"/>
              </a:spcBef>
              <a:spcAft>
                <a:spcPts val="0"/>
              </a:spcAft>
              <a:buClr>
                <a:srgbClr val="000000"/>
              </a:buClr>
              <a:buSzPts val="3800"/>
              <a:buFont typeface="Arial"/>
              <a:buAutoNum type="arabicPeriod"/>
            </a:pPr>
            <a:r>
              <a:rPr b="0" i="0" lang="en-US" sz="3800" u="none" cap="none" strike="noStrike">
                <a:solidFill>
                  <a:srgbClr val="000000"/>
                </a:solidFill>
                <a:latin typeface="Arial"/>
                <a:ea typeface="Arial"/>
                <a:cs typeface="Arial"/>
                <a:sym typeface="Arial"/>
              </a:rPr>
              <a:t>temuan penelitiam</a:t>
            </a:r>
            <a:endParaRPr/>
          </a:p>
          <a:p>
            <a:pPr indent="-410210" lvl="1" marL="820421" marR="0" rtl="0" algn="ctr">
              <a:lnSpc>
                <a:spcPct val="140000"/>
              </a:lnSpc>
              <a:spcBef>
                <a:spcPts val="0"/>
              </a:spcBef>
              <a:spcAft>
                <a:spcPts val="0"/>
              </a:spcAft>
              <a:buClr>
                <a:srgbClr val="000000"/>
              </a:buClr>
              <a:buSzPts val="3800"/>
              <a:buFont typeface="Arial"/>
              <a:buAutoNum type="arabicPeriod"/>
            </a:pPr>
            <a:r>
              <a:rPr b="0" i="0" lang="en-US" sz="3800" u="none" cap="none" strike="noStrike">
                <a:solidFill>
                  <a:srgbClr val="000000"/>
                </a:solidFill>
                <a:latin typeface="Arial"/>
                <a:ea typeface="Arial"/>
                <a:cs typeface="Arial"/>
                <a:sym typeface="Arial"/>
              </a:rPr>
              <a:t>simpulan dan saran</a:t>
            </a:r>
            <a:endParaRPr/>
          </a:p>
        </p:txBody>
      </p:sp>
      <p:sp>
        <p:nvSpPr>
          <p:cNvPr id="126" name="Google Shape;126;p4"/>
          <p:cNvSpPr/>
          <p:nvPr/>
        </p:nvSpPr>
        <p:spPr>
          <a:xfrm>
            <a:off x="11492761" y="622436"/>
            <a:ext cx="1308255" cy="1617626"/>
          </a:xfrm>
          <a:custGeom>
            <a:rect b="b" l="l" r="r" t="t"/>
            <a:pathLst>
              <a:path extrusionOk="0" h="1617626" w="1308255">
                <a:moveTo>
                  <a:pt x="0" y="0"/>
                </a:moveTo>
                <a:lnTo>
                  <a:pt x="1308255" y="0"/>
                </a:lnTo>
                <a:lnTo>
                  <a:pt x="1308255" y="1617626"/>
                </a:lnTo>
                <a:lnTo>
                  <a:pt x="0" y="1617626"/>
                </a:lnTo>
                <a:lnTo>
                  <a:pt x="0" y="0"/>
                </a:lnTo>
                <a:close/>
              </a:path>
            </a:pathLst>
          </a:custGeom>
          <a:blipFill rotWithShape="1">
            <a:blip r:embed="rId4">
              <a:alphaModFix/>
            </a:blip>
            <a:stretch>
              <a:fillRect b="0" l="0" r="0" t="0"/>
            </a:stretch>
          </a:blipFill>
          <a:ln>
            <a:noFill/>
          </a:ln>
        </p:spPr>
      </p:sp>
      <p:sp>
        <p:nvSpPr>
          <p:cNvPr id="127" name="Google Shape;127;p4"/>
          <p:cNvSpPr/>
          <p:nvPr/>
        </p:nvSpPr>
        <p:spPr>
          <a:xfrm>
            <a:off x="1554726" y="8229600"/>
            <a:ext cx="7209877" cy="1640247"/>
          </a:xfrm>
          <a:custGeom>
            <a:rect b="b" l="l" r="r" t="t"/>
            <a:pathLst>
              <a:path extrusionOk="0" h="1640247" w="7209877">
                <a:moveTo>
                  <a:pt x="0" y="0"/>
                </a:moveTo>
                <a:lnTo>
                  <a:pt x="7209876" y="0"/>
                </a:lnTo>
                <a:lnTo>
                  <a:pt x="7209876" y="1640247"/>
                </a:lnTo>
                <a:lnTo>
                  <a:pt x="0" y="1640247"/>
                </a:lnTo>
                <a:lnTo>
                  <a:pt x="0" y="0"/>
                </a:lnTo>
                <a:close/>
              </a:path>
            </a:pathLst>
          </a:custGeom>
          <a:blipFill rotWithShape="1">
            <a:blip r:embed="rId5">
              <a:alphaModFix/>
            </a:blip>
            <a:stretch>
              <a:fillRect b="0" l="0" r="0" t="0"/>
            </a:stretch>
          </a:blipFill>
          <a:ln>
            <a:noFill/>
          </a:ln>
        </p:spPr>
      </p:sp>
      <p:sp>
        <p:nvSpPr>
          <p:cNvPr id="128" name="Google Shape;128;p4"/>
          <p:cNvSpPr/>
          <p:nvPr/>
        </p:nvSpPr>
        <p:spPr>
          <a:xfrm rot="1856687">
            <a:off x="553083" y="27753"/>
            <a:ext cx="3341750" cy="3245674"/>
          </a:xfrm>
          <a:custGeom>
            <a:rect b="b" l="l" r="r" t="t"/>
            <a:pathLst>
              <a:path extrusionOk="0" h="3245674" w="3341750">
                <a:moveTo>
                  <a:pt x="0" y="0"/>
                </a:moveTo>
                <a:lnTo>
                  <a:pt x="3341749" y="0"/>
                </a:lnTo>
                <a:lnTo>
                  <a:pt x="3341749" y="3245674"/>
                </a:lnTo>
                <a:lnTo>
                  <a:pt x="0" y="3245674"/>
                </a:lnTo>
                <a:lnTo>
                  <a:pt x="0" y="0"/>
                </a:lnTo>
                <a:close/>
              </a:path>
            </a:pathLst>
          </a:custGeom>
          <a:blipFill rotWithShape="1">
            <a:blip r:embed="rId6">
              <a:alphaModFix/>
            </a:blip>
            <a:stretch>
              <a:fillRect b="0" l="0" r="0" t="0"/>
            </a:stretch>
          </a:blipFill>
          <a:ln>
            <a:noFill/>
          </a:ln>
        </p:spPr>
      </p:sp>
      <p:sp>
        <p:nvSpPr>
          <p:cNvPr id="129" name="Google Shape;129;p4"/>
          <p:cNvSpPr/>
          <p:nvPr/>
        </p:nvSpPr>
        <p:spPr>
          <a:xfrm>
            <a:off x="16064042" y="6172200"/>
            <a:ext cx="2077974" cy="4114800"/>
          </a:xfrm>
          <a:custGeom>
            <a:rect b="b" l="l" r="r" t="t"/>
            <a:pathLst>
              <a:path extrusionOk="0" h="4114800" w="2077974">
                <a:moveTo>
                  <a:pt x="0" y="0"/>
                </a:moveTo>
                <a:lnTo>
                  <a:pt x="2077974" y="0"/>
                </a:lnTo>
                <a:lnTo>
                  <a:pt x="2077974" y="4114800"/>
                </a:lnTo>
                <a:lnTo>
                  <a:pt x="0" y="4114800"/>
                </a:lnTo>
                <a:lnTo>
                  <a:pt x="0" y="0"/>
                </a:lnTo>
                <a:close/>
              </a:path>
            </a:pathLst>
          </a:custGeom>
          <a:blipFill rotWithShape="1">
            <a:blip r:embed="rId7">
              <a:alphaModFix/>
            </a:blip>
            <a:stretch>
              <a:fillRect b="0" l="0" r="0" t="0"/>
            </a:stretch>
          </a:blipFill>
          <a:ln>
            <a:noFill/>
          </a:ln>
        </p:spPr>
      </p:sp>
      <p:sp>
        <p:nvSpPr>
          <p:cNvPr id="130" name="Google Shape;130;p4"/>
          <p:cNvSpPr txBox="1"/>
          <p:nvPr/>
        </p:nvSpPr>
        <p:spPr>
          <a:xfrm>
            <a:off x="5486984" y="1307424"/>
            <a:ext cx="7314031" cy="1151979"/>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US" sz="6771">
                <a:solidFill>
                  <a:srgbClr val="000000"/>
                </a:solidFill>
                <a:latin typeface="Arial"/>
                <a:ea typeface="Arial"/>
                <a:cs typeface="Arial"/>
                <a:sym typeface="Arial"/>
              </a:rPr>
              <a:t>RIngkasan Jurnal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136" name="Google Shape;136;p5"/>
          <p:cNvSpPr txBox="1"/>
          <p:nvPr/>
        </p:nvSpPr>
        <p:spPr>
          <a:xfrm>
            <a:off x="1028700" y="3513286"/>
            <a:ext cx="12864390" cy="4800157"/>
          </a:xfrm>
          <a:prstGeom prst="rect">
            <a:avLst/>
          </a:prstGeom>
          <a:noFill/>
          <a:ln>
            <a:noFill/>
          </a:ln>
        </p:spPr>
        <p:txBody>
          <a:bodyPr anchorCtr="0" anchor="t" bIns="0" lIns="0" spcFirstLastPara="1" rIns="0" wrap="square" tIns="0">
            <a:spAutoFit/>
          </a:bodyPr>
          <a:lstStyle/>
          <a:p>
            <a:pPr indent="0" lvl="0" marL="0" marR="0" rtl="0" algn="l">
              <a:lnSpc>
                <a:spcPct val="140047"/>
              </a:lnSpc>
              <a:spcBef>
                <a:spcPts val="0"/>
              </a:spcBef>
              <a:spcAft>
                <a:spcPts val="0"/>
              </a:spcAft>
              <a:buNone/>
            </a:pPr>
            <a:r>
              <a:rPr lang="en-US" sz="3391">
                <a:solidFill>
                  <a:srgbClr val="000000"/>
                </a:solidFill>
                <a:latin typeface="Arial"/>
                <a:ea typeface="Arial"/>
                <a:cs typeface="Arial"/>
                <a:sym typeface="Arial"/>
              </a:rPr>
              <a:t>Meskipun pembelajaran berdiferensiasi telah ditetapkan dalam kurikulum matematika di Turki, namun prestasi siswa Turki dalam matematika pada tes internasional seperti PISA masih relatif rendah. Hal ini mengindikasikan perlunya evaluasi lebih lanjut mengenai efektivitas pembelajaran berdiferensiasi dalam meningkatkan prestasi dan sikap siswa terhadap matematika. Penelitian ini berfokus pada menilai dampak pembelajaran berdiferensiasi terhadap prestasi matematika dan sikap siswa sekolah menengah di Turki.</a:t>
            </a:r>
            <a:endParaRPr/>
          </a:p>
          <a:p>
            <a:pPr indent="0" lvl="0" marL="0" marR="0" rtl="0" algn="l">
              <a:lnSpc>
                <a:spcPct val="140005"/>
              </a:lnSpc>
              <a:spcBef>
                <a:spcPts val="0"/>
              </a:spcBef>
              <a:spcAft>
                <a:spcPts val="0"/>
              </a:spcAft>
              <a:buNone/>
            </a:pPr>
            <a:r>
              <a:t/>
            </a:r>
            <a:endParaRPr sz="3391">
              <a:solidFill>
                <a:srgbClr val="000000"/>
              </a:solidFill>
              <a:latin typeface="Arial"/>
              <a:ea typeface="Arial"/>
              <a:cs typeface="Arial"/>
              <a:sym typeface="Arial"/>
            </a:endParaRPr>
          </a:p>
        </p:txBody>
      </p:sp>
      <p:sp>
        <p:nvSpPr>
          <p:cNvPr id="137" name="Google Shape;137;p5"/>
          <p:cNvSpPr/>
          <p:nvPr/>
        </p:nvSpPr>
        <p:spPr>
          <a:xfrm>
            <a:off x="6522272" y="1574327"/>
            <a:ext cx="957673" cy="798460"/>
          </a:xfrm>
          <a:custGeom>
            <a:rect b="b" l="l" r="r" t="t"/>
            <a:pathLst>
              <a:path extrusionOk="0" h="798460" w="957673">
                <a:moveTo>
                  <a:pt x="0" y="0"/>
                </a:moveTo>
                <a:lnTo>
                  <a:pt x="957673" y="0"/>
                </a:lnTo>
                <a:lnTo>
                  <a:pt x="957673" y="798460"/>
                </a:lnTo>
                <a:lnTo>
                  <a:pt x="0" y="798460"/>
                </a:lnTo>
                <a:lnTo>
                  <a:pt x="0" y="0"/>
                </a:lnTo>
                <a:close/>
              </a:path>
            </a:pathLst>
          </a:custGeom>
          <a:blipFill rotWithShape="1">
            <a:blip r:embed="rId4">
              <a:alphaModFix/>
            </a:blip>
            <a:stretch>
              <a:fillRect b="0" l="0" r="0" t="0"/>
            </a:stretch>
          </a:blipFill>
          <a:ln>
            <a:noFill/>
          </a:ln>
        </p:spPr>
      </p:sp>
      <p:sp>
        <p:nvSpPr>
          <p:cNvPr id="138" name="Google Shape;138;p5"/>
          <p:cNvSpPr/>
          <p:nvPr/>
        </p:nvSpPr>
        <p:spPr>
          <a:xfrm rot="-5400000">
            <a:off x="12665811" y="4744979"/>
            <a:ext cx="10376693" cy="886736"/>
          </a:xfrm>
          <a:custGeom>
            <a:rect b="b" l="l" r="r" t="t"/>
            <a:pathLst>
              <a:path extrusionOk="0" h="886736" w="10376693">
                <a:moveTo>
                  <a:pt x="0" y="0"/>
                </a:moveTo>
                <a:lnTo>
                  <a:pt x="10376693" y="0"/>
                </a:lnTo>
                <a:lnTo>
                  <a:pt x="10376693" y="886735"/>
                </a:lnTo>
                <a:lnTo>
                  <a:pt x="0" y="886735"/>
                </a:lnTo>
                <a:lnTo>
                  <a:pt x="0" y="0"/>
                </a:lnTo>
                <a:close/>
              </a:path>
            </a:pathLst>
          </a:custGeom>
          <a:blipFill rotWithShape="1">
            <a:blip r:embed="rId5">
              <a:alphaModFix/>
            </a:blip>
            <a:stretch>
              <a:fillRect b="0" l="0" r="0" t="0"/>
            </a:stretch>
          </a:blipFill>
          <a:ln>
            <a:noFill/>
          </a:ln>
        </p:spPr>
      </p:sp>
      <p:sp>
        <p:nvSpPr>
          <p:cNvPr id="139" name="Google Shape;139;p5"/>
          <p:cNvSpPr/>
          <p:nvPr/>
        </p:nvSpPr>
        <p:spPr>
          <a:xfrm>
            <a:off x="12817732" y="5956227"/>
            <a:ext cx="3950208" cy="4114800"/>
          </a:xfrm>
          <a:custGeom>
            <a:rect b="b" l="l" r="r" t="t"/>
            <a:pathLst>
              <a:path extrusionOk="0" h="4114800" w="3950208">
                <a:moveTo>
                  <a:pt x="0" y="0"/>
                </a:moveTo>
                <a:lnTo>
                  <a:pt x="3950208" y="0"/>
                </a:lnTo>
                <a:lnTo>
                  <a:pt x="3950208" y="4114800"/>
                </a:lnTo>
                <a:lnTo>
                  <a:pt x="0" y="4114800"/>
                </a:lnTo>
                <a:lnTo>
                  <a:pt x="0" y="0"/>
                </a:lnTo>
                <a:close/>
              </a:path>
            </a:pathLst>
          </a:custGeom>
          <a:blipFill rotWithShape="1">
            <a:blip r:embed="rId6">
              <a:alphaModFix/>
            </a:blip>
            <a:stretch>
              <a:fillRect b="0" l="0" r="0" t="0"/>
            </a:stretch>
          </a:blipFill>
          <a:ln>
            <a:noFill/>
          </a:ln>
        </p:spPr>
      </p:sp>
      <p:sp>
        <p:nvSpPr>
          <p:cNvPr id="140" name="Google Shape;140;p5"/>
          <p:cNvSpPr/>
          <p:nvPr/>
        </p:nvSpPr>
        <p:spPr>
          <a:xfrm>
            <a:off x="13123191" y="823795"/>
            <a:ext cx="2250659" cy="2299523"/>
          </a:xfrm>
          <a:custGeom>
            <a:rect b="b" l="l" r="r" t="t"/>
            <a:pathLst>
              <a:path extrusionOk="0" h="2299523" w="2250659">
                <a:moveTo>
                  <a:pt x="0" y="0"/>
                </a:moveTo>
                <a:lnTo>
                  <a:pt x="2250658" y="0"/>
                </a:lnTo>
                <a:lnTo>
                  <a:pt x="2250658" y="2299524"/>
                </a:lnTo>
                <a:lnTo>
                  <a:pt x="0" y="2299524"/>
                </a:lnTo>
                <a:lnTo>
                  <a:pt x="0" y="0"/>
                </a:lnTo>
                <a:close/>
              </a:path>
            </a:pathLst>
          </a:custGeom>
          <a:blipFill rotWithShape="1">
            <a:blip r:embed="rId7">
              <a:alphaModFix/>
            </a:blip>
            <a:stretch>
              <a:fillRect b="0" l="0" r="0" t="0"/>
            </a:stretch>
          </a:blipFill>
          <a:ln>
            <a:noFill/>
          </a:ln>
        </p:spPr>
      </p:sp>
      <p:sp>
        <p:nvSpPr>
          <p:cNvPr id="141" name="Google Shape;141;p5"/>
          <p:cNvSpPr txBox="1"/>
          <p:nvPr/>
        </p:nvSpPr>
        <p:spPr>
          <a:xfrm>
            <a:off x="1028700" y="1849732"/>
            <a:ext cx="8583563" cy="1151979"/>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lang="en-US" sz="6771">
                <a:solidFill>
                  <a:srgbClr val="000000"/>
                </a:solidFill>
                <a:latin typeface="Arial"/>
                <a:ea typeface="Arial"/>
                <a:cs typeface="Arial"/>
                <a:sym typeface="Arial"/>
              </a:rPr>
              <a:t>Latar Belakang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147" name="Google Shape;147;p6"/>
          <p:cNvSpPr/>
          <p:nvPr/>
        </p:nvSpPr>
        <p:spPr>
          <a:xfrm>
            <a:off x="0" y="0"/>
            <a:ext cx="5143500" cy="5143500"/>
          </a:xfrm>
          <a:custGeom>
            <a:rect b="b" l="l" r="r" t="t"/>
            <a:pathLst>
              <a:path extrusionOk="0" h="812800" w="812800">
                <a:moveTo>
                  <a:pt x="0" y="0"/>
                </a:moveTo>
                <a:lnTo>
                  <a:pt x="812800" y="0"/>
                </a:lnTo>
                <a:lnTo>
                  <a:pt x="812800" y="812800"/>
                </a:lnTo>
                <a:lnTo>
                  <a:pt x="0" y="812800"/>
                </a:lnTo>
                <a:close/>
              </a:path>
            </a:pathLst>
          </a:custGeom>
          <a:blipFill rotWithShape="1">
            <a:blip r:embed="rId4">
              <a:alphaModFix/>
            </a:blip>
            <a:stretch>
              <a:fillRect b="0" l="-46201" r="-3885" t="0"/>
            </a:stretch>
          </a:blipFill>
          <a:ln>
            <a:noFill/>
          </a:ln>
        </p:spPr>
      </p:sp>
      <p:sp>
        <p:nvSpPr>
          <p:cNvPr id="148" name="Google Shape;148;p6"/>
          <p:cNvSpPr/>
          <p:nvPr/>
        </p:nvSpPr>
        <p:spPr>
          <a:xfrm flipH="1" rot="9417292">
            <a:off x="4545418" y="7465244"/>
            <a:ext cx="3482150" cy="4114800"/>
          </a:xfrm>
          <a:custGeom>
            <a:rect b="b" l="l" r="r" t="t"/>
            <a:pathLst>
              <a:path extrusionOk="0" h="4114800" w="3482150">
                <a:moveTo>
                  <a:pt x="0" y="4114800"/>
                </a:moveTo>
                <a:lnTo>
                  <a:pt x="3482149" y="4114800"/>
                </a:lnTo>
                <a:lnTo>
                  <a:pt x="3482149" y="0"/>
                </a:lnTo>
                <a:lnTo>
                  <a:pt x="0" y="0"/>
                </a:lnTo>
                <a:lnTo>
                  <a:pt x="0" y="4114800"/>
                </a:lnTo>
                <a:close/>
              </a:path>
            </a:pathLst>
          </a:custGeom>
          <a:blipFill rotWithShape="1">
            <a:blip r:embed="rId5">
              <a:alphaModFix/>
            </a:blip>
            <a:stretch>
              <a:fillRect b="0" l="0" r="0" t="0"/>
            </a:stretch>
          </a:blipFill>
          <a:ln>
            <a:noFill/>
          </a:ln>
        </p:spPr>
      </p:sp>
      <p:sp>
        <p:nvSpPr>
          <p:cNvPr id="149" name="Google Shape;149;p6"/>
          <p:cNvSpPr/>
          <p:nvPr/>
        </p:nvSpPr>
        <p:spPr>
          <a:xfrm>
            <a:off x="0" y="5143500"/>
            <a:ext cx="5143500" cy="5143500"/>
          </a:xfrm>
          <a:custGeom>
            <a:rect b="b" l="l" r="r" t="t"/>
            <a:pathLst>
              <a:path extrusionOk="0" h="812800" w="812800">
                <a:moveTo>
                  <a:pt x="0" y="0"/>
                </a:moveTo>
                <a:lnTo>
                  <a:pt x="812800" y="0"/>
                </a:lnTo>
                <a:lnTo>
                  <a:pt x="812800" y="812800"/>
                </a:lnTo>
                <a:lnTo>
                  <a:pt x="0" y="812800"/>
                </a:lnTo>
                <a:close/>
              </a:path>
            </a:pathLst>
          </a:custGeom>
          <a:blipFill rotWithShape="1">
            <a:blip r:embed="rId6">
              <a:alphaModFix/>
            </a:blip>
            <a:stretch>
              <a:fillRect b="0" l="-25045" r="-25045" t="0"/>
            </a:stretch>
          </a:blipFill>
          <a:ln>
            <a:noFill/>
          </a:ln>
        </p:spPr>
      </p:sp>
      <p:sp>
        <p:nvSpPr>
          <p:cNvPr id="150" name="Google Shape;150;p6"/>
          <p:cNvSpPr txBox="1"/>
          <p:nvPr/>
        </p:nvSpPr>
        <p:spPr>
          <a:xfrm>
            <a:off x="7167504" y="3257993"/>
            <a:ext cx="10091796" cy="5400232"/>
          </a:xfrm>
          <a:prstGeom prst="rect">
            <a:avLst/>
          </a:prstGeom>
          <a:noFill/>
          <a:ln>
            <a:noFill/>
          </a:ln>
        </p:spPr>
        <p:txBody>
          <a:bodyPr anchorCtr="0" anchor="t" bIns="0" lIns="0" spcFirstLastPara="1" rIns="0" wrap="square" tIns="0">
            <a:spAutoFit/>
          </a:bodyPr>
          <a:lstStyle/>
          <a:p>
            <a:pPr indent="0" lvl="0" marL="0" marR="0" rtl="0" algn="r">
              <a:lnSpc>
                <a:spcPct val="140047"/>
              </a:lnSpc>
              <a:spcBef>
                <a:spcPts val="0"/>
              </a:spcBef>
              <a:spcAft>
                <a:spcPts val="0"/>
              </a:spcAft>
              <a:buNone/>
            </a:pPr>
            <a:r>
              <a:rPr lang="en-US" sz="3391">
                <a:solidFill>
                  <a:srgbClr val="000000"/>
                </a:solidFill>
                <a:latin typeface="Arial"/>
                <a:ea typeface="Arial"/>
                <a:cs typeface="Arial"/>
                <a:sym typeface="Arial"/>
              </a:rPr>
              <a:t>Penelitian ini memiliki tiga tujuan utama, yaitu: (1) menentukan apakah terdapat perbedaan yang signifikan dalam skor tes prestasi matematika antara siswa yang menerima pembelajaran berdiferensiasi dan siswa yang menerima pembelajaran tradisional, (2) menentukan apakah terdapat perbedaan yang signifikan dalam skor sikap matematika antara kedua kelompok siswa tersebut, dan (3) mengetahui pendapat siswa tentang pembelajaran berdiferensiasi dalam konteks Turki.</a:t>
            </a:r>
            <a:endParaRPr/>
          </a:p>
          <a:p>
            <a:pPr indent="0" lvl="0" marL="0" marR="0" rtl="0" algn="r">
              <a:lnSpc>
                <a:spcPct val="140005"/>
              </a:lnSpc>
              <a:spcBef>
                <a:spcPts val="0"/>
              </a:spcBef>
              <a:spcAft>
                <a:spcPts val="0"/>
              </a:spcAft>
              <a:buNone/>
            </a:pPr>
            <a:r>
              <a:t/>
            </a:r>
            <a:endParaRPr sz="3391">
              <a:solidFill>
                <a:srgbClr val="000000"/>
              </a:solidFill>
              <a:latin typeface="Arial"/>
              <a:ea typeface="Arial"/>
              <a:cs typeface="Arial"/>
              <a:sym typeface="Arial"/>
            </a:endParaRPr>
          </a:p>
        </p:txBody>
      </p:sp>
      <p:sp>
        <p:nvSpPr>
          <p:cNvPr id="151" name="Google Shape;151;p6"/>
          <p:cNvSpPr/>
          <p:nvPr/>
        </p:nvSpPr>
        <p:spPr>
          <a:xfrm>
            <a:off x="13676289" y="551399"/>
            <a:ext cx="1424629" cy="1077376"/>
          </a:xfrm>
          <a:custGeom>
            <a:rect b="b" l="l" r="r" t="t"/>
            <a:pathLst>
              <a:path extrusionOk="0" h="1077376" w="1424629">
                <a:moveTo>
                  <a:pt x="0" y="0"/>
                </a:moveTo>
                <a:lnTo>
                  <a:pt x="1424629" y="0"/>
                </a:lnTo>
                <a:lnTo>
                  <a:pt x="1424629" y="1077376"/>
                </a:lnTo>
                <a:lnTo>
                  <a:pt x="0" y="1077376"/>
                </a:lnTo>
                <a:lnTo>
                  <a:pt x="0" y="0"/>
                </a:lnTo>
                <a:close/>
              </a:path>
            </a:pathLst>
          </a:custGeom>
          <a:blipFill rotWithShape="1">
            <a:blip r:embed="rId7">
              <a:alphaModFix/>
            </a:blip>
            <a:stretch>
              <a:fillRect b="0" l="0" r="0" t="0"/>
            </a:stretch>
          </a:blipFill>
          <a:ln>
            <a:noFill/>
          </a:ln>
        </p:spPr>
      </p:sp>
      <p:sp>
        <p:nvSpPr>
          <p:cNvPr id="152" name="Google Shape;152;p6"/>
          <p:cNvSpPr/>
          <p:nvPr/>
        </p:nvSpPr>
        <p:spPr>
          <a:xfrm rot="2458018">
            <a:off x="14969256" y="7853925"/>
            <a:ext cx="3482149" cy="4114800"/>
          </a:xfrm>
          <a:custGeom>
            <a:rect b="b" l="l" r="r" t="t"/>
            <a:pathLst>
              <a:path extrusionOk="0" h="4114800" w="3482149">
                <a:moveTo>
                  <a:pt x="0" y="0"/>
                </a:moveTo>
                <a:lnTo>
                  <a:pt x="3482150" y="0"/>
                </a:lnTo>
                <a:lnTo>
                  <a:pt x="3482150" y="4114800"/>
                </a:lnTo>
                <a:lnTo>
                  <a:pt x="0" y="4114800"/>
                </a:lnTo>
                <a:lnTo>
                  <a:pt x="0" y="0"/>
                </a:lnTo>
                <a:close/>
              </a:path>
            </a:pathLst>
          </a:custGeom>
          <a:blipFill rotWithShape="1">
            <a:blip r:embed="rId5">
              <a:alphaModFix/>
            </a:blip>
            <a:stretch>
              <a:fillRect b="0" l="0" r="0" t="0"/>
            </a:stretch>
          </a:blipFill>
          <a:ln>
            <a:noFill/>
          </a:ln>
        </p:spPr>
      </p:sp>
      <p:sp>
        <p:nvSpPr>
          <p:cNvPr id="153" name="Google Shape;153;p6"/>
          <p:cNvSpPr/>
          <p:nvPr/>
        </p:nvSpPr>
        <p:spPr>
          <a:xfrm>
            <a:off x="5547635" y="339418"/>
            <a:ext cx="2378497" cy="2057400"/>
          </a:xfrm>
          <a:custGeom>
            <a:rect b="b" l="l" r="r" t="t"/>
            <a:pathLst>
              <a:path extrusionOk="0" h="2057400" w="2378497">
                <a:moveTo>
                  <a:pt x="0" y="0"/>
                </a:moveTo>
                <a:lnTo>
                  <a:pt x="2378497" y="0"/>
                </a:lnTo>
                <a:lnTo>
                  <a:pt x="2378497" y="2057400"/>
                </a:lnTo>
                <a:lnTo>
                  <a:pt x="0" y="2057400"/>
                </a:lnTo>
                <a:lnTo>
                  <a:pt x="0" y="0"/>
                </a:lnTo>
                <a:close/>
              </a:path>
            </a:pathLst>
          </a:custGeom>
          <a:blipFill rotWithShape="1">
            <a:blip r:embed="rId8">
              <a:alphaModFix/>
            </a:blip>
            <a:stretch>
              <a:fillRect b="0" l="0" r="0" t="0"/>
            </a:stretch>
          </a:blipFill>
          <a:ln>
            <a:noFill/>
          </a:ln>
        </p:spPr>
      </p:sp>
      <p:sp>
        <p:nvSpPr>
          <p:cNvPr id="154" name="Google Shape;154;p6"/>
          <p:cNvSpPr txBox="1"/>
          <p:nvPr/>
        </p:nvSpPr>
        <p:spPr>
          <a:xfrm>
            <a:off x="10677697" y="1504950"/>
            <a:ext cx="6581603" cy="1151979"/>
          </a:xfrm>
          <a:prstGeom prst="rect">
            <a:avLst/>
          </a:prstGeom>
          <a:noFill/>
          <a:ln>
            <a:noFill/>
          </a:ln>
        </p:spPr>
        <p:txBody>
          <a:bodyPr anchorCtr="0" anchor="t" bIns="0" lIns="0" spcFirstLastPara="1" rIns="0" wrap="square" tIns="0">
            <a:spAutoFit/>
          </a:bodyPr>
          <a:lstStyle/>
          <a:p>
            <a:pPr indent="0" lvl="0" marL="0" marR="0" rtl="0" algn="r">
              <a:lnSpc>
                <a:spcPct val="140008"/>
              </a:lnSpc>
              <a:spcBef>
                <a:spcPts val="0"/>
              </a:spcBef>
              <a:spcAft>
                <a:spcPts val="0"/>
              </a:spcAft>
              <a:buNone/>
            </a:pPr>
            <a:r>
              <a:rPr lang="en-US" sz="6771">
                <a:solidFill>
                  <a:srgbClr val="000000"/>
                </a:solidFill>
                <a:latin typeface="Arial"/>
                <a:ea typeface="Arial"/>
                <a:cs typeface="Arial"/>
                <a:sym typeface="Arial"/>
              </a:rPr>
              <a:t>Tujuan Penelitian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pic>
        <p:nvPicPr>
          <p:cNvPr id="160" name="Google Shape;160;p7"/>
          <p:cNvPicPr preferRelativeResize="0"/>
          <p:nvPr/>
        </p:nvPicPr>
        <p:blipFill rotWithShape="1">
          <a:blip r:embed="rId4">
            <a:alphaModFix/>
          </a:blip>
          <a:srcRect b="0" l="0" r="0" t="0"/>
          <a:stretch/>
        </p:blipFill>
        <p:spPr>
          <a:xfrm>
            <a:off x="9964190" y="1622880"/>
            <a:ext cx="7984562" cy="8273432"/>
          </a:xfrm>
          <a:prstGeom prst="rect">
            <a:avLst/>
          </a:prstGeom>
          <a:noFill/>
          <a:ln>
            <a:noFill/>
          </a:ln>
        </p:spPr>
      </p:pic>
      <p:sp>
        <p:nvSpPr>
          <p:cNvPr id="161" name="Google Shape;161;p7"/>
          <p:cNvSpPr/>
          <p:nvPr/>
        </p:nvSpPr>
        <p:spPr>
          <a:xfrm rot="742579">
            <a:off x="7330462" y="279205"/>
            <a:ext cx="1413086" cy="1289441"/>
          </a:xfrm>
          <a:custGeom>
            <a:rect b="b" l="l" r="r" t="t"/>
            <a:pathLst>
              <a:path extrusionOk="0" h="1289441" w="1413086">
                <a:moveTo>
                  <a:pt x="0" y="0"/>
                </a:moveTo>
                <a:lnTo>
                  <a:pt x="1413086" y="0"/>
                </a:lnTo>
                <a:lnTo>
                  <a:pt x="1413086" y="1289440"/>
                </a:lnTo>
                <a:lnTo>
                  <a:pt x="0" y="1289440"/>
                </a:lnTo>
                <a:lnTo>
                  <a:pt x="0" y="0"/>
                </a:lnTo>
                <a:close/>
              </a:path>
            </a:pathLst>
          </a:custGeom>
          <a:blipFill rotWithShape="1">
            <a:blip r:embed="rId5">
              <a:alphaModFix/>
            </a:blip>
            <a:stretch>
              <a:fillRect b="0" l="0" r="0" t="0"/>
            </a:stretch>
          </a:blipFill>
          <a:ln>
            <a:noFill/>
          </a:ln>
        </p:spPr>
      </p:sp>
      <p:sp>
        <p:nvSpPr>
          <p:cNvPr id="162" name="Google Shape;162;p7"/>
          <p:cNvSpPr/>
          <p:nvPr/>
        </p:nvSpPr>
        <p:spPr>
          <a:xfrm>
            <a:off x="11317458" y="-418536"/>
            <a:ext cx="7209877" cy="1640247"/>
          </a:xfrm>
          <a:custGeom>
            <a:rect b="b" l="l" r="r" t="t"/>
            <a:pathLst>
              <a:path extrusionOk="0" h="1640247" w="7209877">
                <a:moveTo>
                  <a:pt x="0" y="0"/>
                </a:moveTo>
                <a:lnTo>
                  <a:pt x="7209877" y="0"/>
                </a:lnTo>
                <a:lnTo>
                  <a:pt x="7209877" y="1640247"/>
                </a:lnTo>
                <a:lnTo>
                  <a:pt x="0" y="1640247"/>
                </a:lnTo>
                <a:lnTo>
                  <a:pt x="0" y="0"/>
                </a:lnTo>
                <a:close/>
              </a:path>
            </a:pathLst>
          </a:custGeom>
          <a:blipFill rotWithShape="1">
            <a:blip r:embed="rId6">
              <a:alphaModFix/>
            </a:blip>
            <a:stretch>
              <a:fillRect b="0" l="0" r="0" t="0"/>
            </a:stretch>
          </a:blipFill>
          <a:ln>
            <a:noFill/>
          </a:ln>
        </p:spPr>
      </p:sp>
      <p:sp>
        <p:nvSpPr>
          <p:cNvPr id="163" name="Google Shape;163;p7"/>
          <p:cNvSpPr txBox="1"/>
          <p:nvPr/>
        </p:nvSpPr>
        <p:spPr>
          <a:xfrm>
            <a:off x="1028700" y="2568429"/>
            <a:ext cx="9392100" cy="5382600"/>
          </a:xfrm>
          <a:prstGeom prst="rect">
            <a:avLst/>
          </a:prstGeom>
          <a:noFill/>
          <a:ln>
            <a:noFill/>
          </a:ln>
        </p:spPr>
        <p:txBody>
          <a:bodyPr anchorCtr="0" anchor="t" bIns="0" lIns="0" spcFirstLastPara="1" rIns="0" wrap="square" tIns="0">
            <a:spAutoFit/>
          </a:bodyPr>
          <a:lstStyle/>
          <a:p>
            <a:pPr indent="0" lvl="0" marL="0" marR="0" rtl="0" algn="l">
              <a:lnSpc>
                <a:spcPct val="140047"/>
              </a:lnSpc>
              <a:spcBef>
                <a:spcPts val="0"/>
              </a:spcBef>
              <a:spcAft>
                <a:spcPts val="0"/>
              </a:spcAft>
              <a:buNone/>
            </a:pPr>
            <a:r>
              <a:rPr lang="en-US" sz="3391">
                <a:solidFill>
                  <a:srgbClr val="000000"/>
                </a:solidFill>
                <a:latin typeface="Arial"/>
                <a:ea typeface="Arial"/>
                <a:cs typeface="Arial"/>
                <a:sym typeface="Arial"/>
              </a:rPr>
              <a:t>Penelitian ini menggunakan desain metode campuran dengan melibatkan kelompok eksperimen dan dua kelompok kontrol. Kelompok eksperimen menerima Pembelajaran berdiferensiasi dengan strategi pengajaran berjenjang, sementara kelompok kontrol menerima pembelajaran tradisional. Data dikumpulkan melalui Tes Prestasi Matematika, Skala Sikap Matematika, dan wawancara semi-terstruktur dengan siswa di kelompok eksperimen.</a:t>
            </a:r>
            <a:endParaRPr/>
          </a:p>
          <a:p>
            <a:pPr indent="0" lvl="0" marL="0" marR="0" rtl="0" algn="l">
              <a:lnSpc>
                <a:spcPct val="140005"/>
              </a:lnSpc>
              <a:spcBef>
                <a:spcPts val="0"/>
              </a:spcBef>
              <a:spcAft>
                <a:spcPts val="0"/>
              </a:spcAft>
              <a:buNone/>
            </a:pPr>
            <a:r>
              <a:t/>
            </a:r>
            <a:endParaRPr sz="3391">
              <a:solidFill>
                <a:srgbClr val="000000"/>
              </a:solidFill>
              <a:latin typeface="Arial"/>
              <a:ea typeface="Arial"/>
              <a:cs typeface="Arial"/>
              <a:sym typeface="Arial"/>
            </a:endParaRPr>
          </a:p>
        </p:txBody>
      </p:sp>
      <p:sp>
        <p:nvSpPr>
          <p:cNvPr id="164" name="Google Shape;164;p7"/>
          <p:cNvSpPr txBox="1"/>
          <p:nvPr/>
        </p:nvSpPr>
        <p:spPr>
          <a:xfrm>
            <a:off x="1028700" y="904875"/>
            <a:ext cx="7731837" cy="1151979"/>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lang="en-US" sz="6771">
                <a:solidFill>
                  <a:srgbClr val="000000"/>
                </a:solidFill>
                <a:latin typeface="Arial"/>
                <a:ea typeface="Arial"/>
                <a:cs typeface="Arial"/>
                <a:sym typeface="Arial"/>
              </a:rPr>
              <a:t>Metode penelitian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170" name="Google Shape;170;p8"/>
          <p:cNvSpPr/>
          <p:nvPr/>
        </p:nvSpPr>
        <p:spPr>
          <a:xfrm>
            <a:off x="0" y="8784420"/>
            <a:ext cx="5980417" cy="1502580"/>
          </a:xfrm>
          <a:custGeom>
            <a:rect b="b" l="l" r="r" t="t"/>
            <a:pathLst>
              <a:path extrusionOk="0" h="1502580" w="5980417">
                <a:moveTo>
                  <a:pt x="0" y="0"/>
                </a:moveTo>
                <a:lnTo>
                  <a:pt x="5980417" y="0"/>
                </a:lnTo>
                <a:lnTo>
                  <a:pt x="5980417" y="1502580"/>
                </a:lnTo>
                <a:lnTo>
                  <a:pt x="0" y="1502580"/>
                </a:lnTo>
                <a:lnTo>
                  <a:pt x="0" y="0"/>
                </a:lnTo>
                <a:close/>
              </a:path>
            </a:pathLst>
          </a:custGeom>
          <a:blipFill rotWithShape="1">
            <a:blip r:embed="rId4">
              <a:alphaModFix/>
            </a:blip>
            <a:stretch>
              <a:fillRect b="0" l="0" r="0" t="0"/>
            </a:stretch>
          </a:blipFill>
          <a:ln>
            <a:noFill/>
          </a:ln>
        </p:spPr>
      </p:sp>
      <p:sp>
        <p:nvSpPr>
          <p:cNvPr id="171" name="Google Shape;171;p8"/>
          <p:cNvSpPr/>
          <p:nvPr/>
        </p:nvSpPr>
        <p:spPr>
          <a:xfrm rot="-409588">
            <a:off x="4701956" y="1059165"/>
            <a:ext cx="1843360" cy="1357174"/>
          </a:xfrm>
          <a:custGeom>
            <a:rect b="b" l="l" r="r" t="t"/>
            <a:pathLst>
              <a:path extrusionOk="0" h="1357174" w="1843360">
                <a:moveTo>
                  <a:pt x="0" y="0"/>
                </a:moveTo>
                <a:lnTo>
                  <a:pt x="1843360" y="0"/>
                </a:lnTo>
                <a:lnTo>
                  <a:pt x="1843360" y="1357173"/>
                </a:lnTo>
                <a:lnTo>
                  <a:pt x="0" y="1357173"/>
                </a:lnTo>
                <a:lnTo>
                  <a:pt x="0" y="0"/>
                </a:lnTo>
                <a:close/>
              </a:path>
            </a:pathLst>
          </a:custGeom>
          <a:blipFill rotWithShape="1">
            <a:blip r:embed="rId5">
              <a:alphaModFix/>
            </a:blip>
            <a:stretch>
              <a:fillRect b="0" l="0" r="0" t="0"/>
            </a:stretch>
          </a:blipFill>
          <a:ln>
            <a:noFill/>
          </a:ln>
        </p:spPr>
      </p:sp>
      <p:sp>
        <p:nvSpPr>
          <p:cNvPr id="172" name="Google Shape;172;p8"/>
          <p:cNvSpPr/>
          <p:nvPr/>
        </p:nvSpPr>
        <p:spPr>
          <a:xfrm>
            <a:off x="14395236" y="954422"/>
            <a:ext cx="2864064" cy="2534697"/>
          </a:xfrm>
          <a:custGeom>
            <a:rect b="b" l="l" r="r" t="t"/>
            <a:pathLst>
              <a:path extrusionOk="0" h="2534697" w="2864064">
                <a:moveTo>
                  <a:pt x="0" y="0"/>
                </a:moveTo>
                <a:lnTo>
                  <a:pt x="2864064" y="0"/>
                </a:lnTo>
                <a:lnTo>
                  <a:pt x="2864064" y="2534697"/>
                </a:lnTo>
                <a:lnTo>
                  <a:pt x="0" y="2534697"/>
                </a:lnTo>
                <a:lnTo>
                  <a:pt x="0" y="0"/>
                </a:lnTo>
                <a:close/>
              </a:path>
            </a:pathLst>
          </a:custGeom>
          <a:blipFill rotWithShape="1">
            <a:blip r:embed="rId6">
              <a:alphaModFix/>
            </a:blip>
            <a:stretch>
              <a:fillRect b="0" l="0" r="0" t="0"/>
            </a:stretch>
          </a:blipFill>
          <a:ln>
            <a:noFill/>
          </a:ln>
        </p:spPr>
      </p:sp>
      <p:sp>
        <p:nvSpPr>
          <p:cNvPr id="173" name="Google Shape;173;p8"/>
          <p:cNvSpPr txBox="1"/>
          <p:nvPr/>
        </p:nvSpPr>
        <p:spPr>
          <a:xfrm>
            <a:off x="2102871" y="3506828"/>
            <a:ext cx="14082259" cy="6000307"/>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lang="en-US" sz="3391">
                <a:solidFill>
                  <a:srgbClr val="000000"/>
                </a:solidFill>
                <a:latin typeface="Arial"/>
                <a:ea typeface="Arial"/>
                <a:cs typeface="Arial"/>
                <a:sym typeface="Arial"/>
              </a:rPr>
              <a:t>Hasil penelitian menunjukkan bahwa pembelajaran berdiferensiasi dapat meningkatkan prestasi matematika siswa secara signifikan, tetapi tidak berpengaruh pada sikap mereka terhadap matematika. Siswa dalam kelompok eksperimen umumnya memiliki pandangan positif tentang pembelajaran berdiferensiasi. Mereka menyatakan bahwa pembelajaran berdiferensiasi membuat mereka lebih termotivasi dan terlibat dalam pembelajaran, serta membantu mereka memahami konsep matematika dengan lebih baik. Namun, penelitian ini tidak menemukan perubahan sikap yang signifikan terhadap matematika pada siswa di kelompok eksperimen. Hal ini menunjukkan bahwa peningkatan prestasi matematika tidak selalu diikuti dengan perubahan sikap yang positif terhadap matematika.</a:t>
            </a:r>
            <a:endParaRPr/>
          </a:p>
          <a:p>
            <a:pPr indent="0" lvl="0" marL="0" marR="0" rtl="0" algn="ctr">
              <a:lnSpc>
                <a:spcPct val="140005"/>
              </a:lnSpc>
              <a:spcBef>
                <a:spcPts val="0"/>
              </a:spcBef>
              <a:spcAft>
                <a:spcPts val="0"/>
              </a:spcAft>
              <a:buNone/>
            </a:pPr>
            <a:r>
              <a:t/>
            </a:r>
            <a:endParaRPr sz="3391">
              <a:solidFill>
                <a:srgbClr val="000000"/>
              </a:solidFill>
              <a:latin typeface="Arial"/>
              <a:ea typeface="Arial"/>
              <a:cs typeface="Arial"/>
              <a:sym typeface="Arial"/>
            </a:endParaRPr>
          </a:p>
        </p:txBody>
      </p:sp>
      <p:sp>
        <p:nvSpPr>
          <p:cNvPr id="174" name="Google Shape;174;p8"/>
          <p:cNvSpPr txBox="1"/>
          <p:nvPr/>
        </p:nvSpPr>
        <p:spPr>
          <a:xfrm>
            <a:off x="4010149" y="2097945"/>
            <a:ext cx="10267703" cy="1151979"/>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US" sz="6771">
                <a:solidFill>
                  <a:srgbClr val="000000"/>
                </a:solidFill>
                <a:latin typeface="Arial"/>
                <a:ea typeface="Arial"/>
                <a:cs typeface="Arial"/>
                <a:sym typeface="Arial"/>
              </a:rPr>
              <a:t>Temuan Penelitian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274" l="0" r="0" t="-61274"/>
            </a:stretch>
          </a:blipFill>
          <a:ln>
            <a:noFill/>
          </a:ln>
        </p:spPr>
      </p:sp>
      <p:sp>
        <p:nvSpPr>
          <p:cNvPr id="180" name="Google Shape;180;p9"/>
          <p:cNvSpPr/>
          <p:nvPr/>
        </p:nvSpPr>
        <p:spPr>
          <a:xfrm>
            <a:off x="6522884" y="1787852"/>
            <a:ext cx="1291744" cy="716918"/>
          </a:xfrm>
          <a:custGeom>
            <a:rect b="b" l="l" r="r" t="t"/>
            <a:pathLst>
              <a:path extrusionOk="0" h="716918" w="1291744">
                <a:moveTo>
                  <a:pt x="0" y="0"/>
                </a:moveTo>
                <a:lnTo>
                  <a:pt x="1291744" y="0"/>
                </a:lnTo>
                <a:lnTo>
                  <a:pt x="1291744" y="716918"/>
                </a:lnTo>
                <a:lnTo>
                  <a:pt x="0" y="716918"/>
                </a:lnTo>
                <a:lnTo>
                  <a:pt x="0" y="0"/>
                </a:lnTo>
                <a:close/>
              </a:path>
            </a:pathLst>
          </a:custGeom>
          <a:blipFill rotWithShape="1">
            <a:blip r:embed="rId4">
              <a:alphaModFix/>
            </a:blip>
            <a:stretch>
              <a:fillRect b="0" l="0" r="0" t="0"/>
            </a:stretch>
          </a:blipFill>
          <a:ln>
            <a:noFill/>
          </a:ln>
        </p:spPr>
      </p:sp>
      <p:sp>
        <p:nvSpPr>
          <p:cNvPr id="181" name="Google Shape;181;p9"/>
          <p:cNvSpPr/>
          <p:nvPr/>
        </p:nvSpPr>
        <p:spPr>
          <a:xfrm>
            <a:off x="-2184399" y="325780"/>
            <a:ext cx="5922318" cy="2924144"/>
          </a:xfrm>
          <a:custGeom>
            <a:rect b="b" l="l" r="r" t="t"/>
            <a:pathLst>
              <a:path extrusionOk="0" h="2924144" w="5922318">
                <a:moveTo>
                  <a:pt x="0" y="0"/>
                </a:moveTo>
                <a:lnTo>
                  <a:pt x="5922317" y="0"/>
                </a:lnTo>
                <a:lnTo>
                  <a:pt x="5922317" y="2924144"/>
                </a:lnTo>
                <a:lnTo>
                  <a:pt x="0" y="2924144"/>
                </a:lnTo>
                <a:lnTo>
                  <a:pt x="0" y="0"/>
                </a:lnTo>
                <a:close/>
              </a:path>
            </a:pathLst>
          </a:custGeom>
          <a:blipFill rotWithShape="1">
            <a:blip r:embed="rId5">
              <a:alphaModFix/>
            </a:blip>
            <a:stretch>
              <a:fillRect b="0" l="0" r="0" t="0"/>
            </a:stretch>
          </a:blipFill>
          <a:ln>
            <a:noFill/>
          </a:ln>
        </p:spPr>
      </p:sp>
      <p:sp>
        <p:nvSpPr>
          <p:cNvPr id="182" name="Google Shape;182;p9"/>
          <p:cNvSpPr txBox="1"/>
          <p:nvPr/>
        </p:nvSpPr>
        <p:spPr>
          <a:xfrm>
            <a:off x="2102871" y="3598448"/>
            <a:ext cx="14082259" cy="4800157"/>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lang="en-US" sz="3391">
                <a:solidFill>
                  <a:srgbClr val="000000"/>
                </a:solidFill>
                <a:latin typeface="Arial"/>
                <a:ea typeface="Arial"/>
                <a:cs typeface="Arial"/>
                <a:sym typeface="Arial"/>
              </a:rPr>
              <a:t>Pembelajaran berdiferensiasi merupakan strategi yang efektif untuk meningkatkan prestasi siswa dalam matematika. Guru disarankan untuk menerapkan pembelajaran berdiferensiasi dengan mempertimbangkan kebutuhan belajar, minat, dan gaya belajar siswa. Namun, penting juga untuk memperhatikan faktor-faktor lain yang dapat memengaruhi sikap siswa terhadap matematika, seperti motivasi, kepercayaan diri, dan lingkungan belajar. Penelitian lebih lanjut diperlukan untuk mengeksplorasi dampak pembelajaran berdiferensiasi pada tingkat kelas dan topik matematika lainnya.</a:t>
            </a:r>
            <a:endParaRPr/>
          </a:p>
          <a:p>
            <a:pPr indent="0" lvl="0" marL="0" marR="0" rtl="0" algn="ctr">
              <a:lnSpc>
                <a:spcPct val="140005"/>
              </a:lnSpc>
              <a:spcBef>
                <a:spcPts val="0"/>
              </a:spcBef>
              <a:spcAft>
                <a:spcPts val="0"/>
              </a:spcAft>
              <a:buNone/>
            </a:pPr>
            <a:r>
              <a:t/>
            </a:r>
            <a:endParaRPr sz="3391">
              <a:solidFill>
                <a:srgbClr val="000000"/>
              </a:solidFill>
              <a:latin typeface="Arial"/>
              <a:ea typeface="Arial"/>
              <a:cs typeface="Arial"/>
              <a:sym typeface="Arial"/>
            </a:endParaRPr>
          </a:p>
        </p:txBody>
      </p:sp>
      <p:sp>
        <p:nvSpPr>
          <p:cNvPr id="183" name="Google Shape;183;p9"/>
          <p:cNvSpPr/>
          <p:nvPr/>
        </p:nvSpPr>
        <p:spPr>
          <a:xfrm>
            <a:off x="14931266" y="6998826"/>
            <a:ext cx="4656068" cy="4114800"/>
          </a:xfrm>
          <a:custGeom>
            <a:rect b="b" l="l" r="r" t="t"/>
            <a:pathLst>
              <a:path extrusionOk="0" h="4114800" w="4656068">
                <a:moveTo>
                  <a:pt x="0" y="0"/>
                </a:moveTo>
                <a:lnTo>
                  <a:pt x="4656068" y="0"/>
                </a:lnTo>
                <a:lnTo>
                  <a:pt x="4656068" y="4114800"/>
                </a:lnTo>
                <a:lnTo>
                  <a:pt x="0" y="4114800"/>
                </a:lnTo>
                <a:lnTo>
                  <a:pt x="0" y="0"/>
                </a:lnTo>
                <a:close/>
              </a:path>
            </a:pathLst>
          </a:custGeom>
          <a:blipFill rotWithShape="1">
            <a:blip r:embed="rId6">
              <a:alphaModFix/>
            </a:blip>
            <a:stretch>
              <a:fillRect b="0" l="0" r="0" t="0"/>
            </a:stretch>
          </a:blipFill>
          <a:ln>
            <a:noFill/>
          </a:ln>
        </p:spPr>
      </p:sp>
      <p:sp>
        <p:nvSpPr>
          <p:cNvPr id="184" name="Google Shape;184;p9"/>
          <p:cNvSpPr/>
          <p:nvPr/>
        </p:nvSpPr>
        <p:spPr>
          <a:xfrm>
            <a:off x="207036" y="8229600"/>
            <a:ext cx="2378497" cy="2057400"/>
          </a:xfrm>
          <a:custGeom>
            <a:rect b="b" l="l" r="r" t="t"/>
            <a:pathLst>
              <a:path extrusionOk="0" h="2057400" w="2378497">
                <a:moveTo>
                  <a:pt x="0" y="0"/>
                </a:moveTo>
                <a:lnTo>
                  <a:pt x="2378497" y="0"/>
                </a:lnTo>
                <a:lnTo>
                  <a:pt x="2378497" y="2057400"/>
                </a:lnTo>
                <a:lnTo>
                  <a:pt x="0" y="2057400"/>
                </a:lnTo>
                <a:lnTo>
                  <a:pt x="0" y="0"/>
                </a:lnTo>
                <a:close/>
              </a:path>
            </a:pathLst>
          </a:custGeom>
          <a:blipFill rotWithShape="1">
            <a:blip r:embed="rId7">
              <a:alphaModFix/>
            </a:blip>
            <a:stretch>
              <a:fillRect b="0" l="0" r="0" t="0"/>
            </a:stretch>
          </a:blipFill>
          <a:ln>
            <a:noFill/>
          </a:ln>
        </p:spPr>
      </p:sp>
      <p:sp>
        <p:nvSpPr>
          <p:cNvPr id="185" name="Google Shape;185;p9"/>
          <p:cNvSpPr/>
          <p:nvPr/>
        </p:nvSpPr>
        <p:spPr>
          <a:xfrm>
            <a:off x="15921124" y="0"/>
            <a:ext cx="2676352" cy="2562607"/>
          </a:xfrm>
          <a:custGeom>
            <a:rect b="b" l="l" r="r" t="t"/>
            <a:pathLst>
              <a:path extrusionOk="0" h="2562607" w="2676352">
                <a:moveTo>
                  <a:pt x="0" y="0"/>
                </a:moveTo>
                <a:lnTo>
                  <a:pt x="2676352" y="0"/>
                </a:lnTo>
                <a:lnTo>
                  <a:pt x="2676352" y="2562607"/>
                </a:lnTo>
                <a:lnTo>
                  <a:pt x="0" y="2562607"/>
                </a:lnTo>
                <a:lnTo>
                  <a:pt x="0" y="0"/>
                </a:lnTo>
                <a:close/>
              </a:path>
            </a:pathLst>
          </a:custGeom>
          <a:blipFill rotWithShape="1">
            <a:blip r:embed="rId8">
              <a:alphaModFix/>
            </a:blip>
            <a:stretch>
              <a:fillRect b="0" l="0" r="0" t="0"/>
            </a:stretch>
          </a:blipFill>
          <a:ln>
            <a:noFill/>
          </a:ln>
        </p:spPr>
      </p:sp>
      <p:sp>
        <p:nvSpPr>
          <p:cNvPr id="186" name="Google Shape;186;p9"/>
          <p:cNvSpPr txBox="1"/>
          <p:nvPr/>
        </p:nvSpPr>
        <p:spPr>
          <a:xfrm>
            <a:off x="4678975" y="2097945"/>
            <a:ext cx="8930050" cy="1151979"/>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US" sz="6771">
                <a:solidFill>
                  <a:srgbClr val="000000"/>
                </a:solidFill>
                <a:latin typeface="Arial"/>
                <a:ea typeface="Arial"/>
                <a:cs typeface="Arial"/>
                <a:sym typeface="Arial"/>
              </a:rPr>
              <a:t>Kesimpulan dan saran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USER</dc:creator>
</cp:coreProperties>
</file>